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  <p:sldMasterId id="2147483674" r:id="rId5"/>
  </p:sldMasterIdLst>
  <p:notesMasterIdLst>
    <p:notesMasterId r:id="rId78"/>
  </p:notesMasterIdLst>
  <p:sldIdLst>
    <p:sldId id="433" r:id="rId6"/>
    <p:sldId id="402" r:id="rId7"/>
    <p:sldId id="260" r:id="rId8"/>
    <p:sldId id="295" r:id="rId9"/>
    <p:sldId id="296" r:id="rId10"/>
    <p:sldId id="297" r:id="rId11"/>
    <p:sldId id="298" r:id="rId12"/>
    <p:sldId id="338" r:id="rId13"/>
    <p:sldId id="339" r:id="rId14"/>
    <p:sldId id="340" r:id="rId15"/>
    <p:sldId id="341" r:id="rId16"/>
    <p:sldId id="342" r:id="rId17"/>
    <p:sldId id="343" r:id="rId18"/>
    <p:sldId id="304" r:id="rId19"/>
    <p:sldId id="294" r:id="rId20"/>
    <p:sldId id="303" r:id="rId21"/>
    <p:sldId id="302" r:id="rId22"/>
    <p:sldId id="301" r:id="rId23"/>
    <p:sldId id="305" r:id="rId24"/>
    <p:sldId id="311" r:id="rId25"/>
    <p:sldId id="403" r:id="rId26"/>
    <p:sldId id="312" r:id="rId27"/>
    <p:sldId id="356" r:id="rId28"/>
    <p:sldId id="434" r:id="rId29"/>
    <p:sldId id="364" r:id="rId30"/>
    <p:sldId id="435" r:id="rId31"/>
    <p:sldId id="345" r:id="rId32"/>
    <p:sldId id="440" r:id="rId33"/>
    <p:sldId id="376" r:id="rId34"/>
    <p:sldId id="436" r:id="rId35"/>
    <p:sldId id="309" r:id="rId36"/>
    <p:sldId id="308" r:id="rId37"/>
    <p:sldId id="377" r:id="rId38"/>
    <p:sldId id="378" r:id="rId39"/>
    <p:sldId id="379" r:id="rId40"/>
    <p:sldId id="380" r:id="rId41"/>
    <p:sldId id="381" r:id="rId42"/>
    <p:sldId id="437" r:id="rId43"/>
    <p:sldId id="319" r:id="rId44"/>
    <p:sldId id="419" r:id="rId45"/>
    <p:sldId id="420" r:id="rId46"/>
    <p:sldId id="421" r:id="rId47"/>
    <p:sldId id="384" r:id="rId48"/>
    <p:sldId id="412" r:id="rId49"/>
    <p:sldId id="428" r:id="rId50"/>
    <p:sldId id="394" r:id="rId51"/>
    <p:sldId id="395" r:id="rId52"/>
    <p:sldId id="404" r:id="rId53"/>
    <p:sldId id="397" r:id="rId54"/>
    <p:sldId id="398" r:id="rId55"/>
    <p:sldId id="430" r:id="rId56"/>
    <p:sldId id="416" r:id="rId57"/>
    <p:sldId id="415" r:id="rId58"/>
    <p:sldId id="388" r:id="rId59"/>
    <p:sldId id="417" r:id="rId60"/>
    <p:sldId id="418" r:id="rId61"/>
    <p:sldId id="389" r:id="rId62"/>
    <p:sldId id="400" r:id="rId63"/>
    <p:sldId id="390" r:id="rId64"/>
    <p:sldId id="405" r:id="rId65"/>
    <p:sldId id="425" r:id="rId66"/>
    <p:sldId id="391" r:id="rId67"/>
    <p:sldId id="327" r:id="rId68"/>
    <p:sldId id="406" r:id="rId69"/>
    <p:sldId id="331" r:id="rId70"/>
    <p:sldId id="337" r:id="rId71"/>
    <p:sldId id="332" r:id="rId72"/>
    <p:sldId id="439" r:id="rId73"/>
    <p:sldId id="438" r:id="rId74"/>
    <p:sldId id="422" r:id="rId75"/>
    <p:sldId id="423" r:id="rId76"/>
    <p:sldId id="424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64C"/>
    <a:srgbClr val="FFFF99"/>
    <a:srgbClr val="FFFFFF"/>
    <a:srgbClr val="FFF8AE"/>
    <a:srgbClr val="4F81BD"/>
    <a:srgbClr val="0C9B2E"/>
    <a:srgbClr val="151519"/>
    <a:srgbClr val="414042"/>
    <a:srgbClr val="595A5D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2" autoAdjust="0"/>
    <p:restoredTop sz="82489" autoAdjust="0"/>
  </p:normalViewPr>
  <p:slideViewPr>
    <p:cSldViewPr snapToGrid="0" showGuides="1">
      <p:cViewPr varScale="1">
        <p:scale>
          <a:sx n="115" d="100"/>
          <a:sy n="115" d="100"/>
        </p:scale>
        <p:origin x="672" y="72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70-4447-A889-B31D7D647B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70-4447-A889-B31D7D647B9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70-4447-A889-B31D7D647B9C}"/>
              </c:ext>
            </c:extLst>
          </c:dPt>
          <c:cat>
            <c:strRef>
              <c:f>Sheet1!$A$2:$A$4</c:f>
              <c:strCache>
                <c:ptCount val="3"/>
                <c:pt idx="0">
                  <c:v>Volumetric</c:v>
                </c:pt>
                <c:pt idx="1">
                  <c:v>State exhaustion</c:v>
                </c:pt>
                <c:pt idx="2">
                  <c:v>Application layer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70-4447-A889-B31D7D647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8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32447506561678E-2"/>
          <c:y val="0.92113631889763781"/>
          <c:w val="0.75918421916010503"/>
          <c:h val="6.0113681102362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09-435C-807F-A69983D588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09-435C-807F-A69983D588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09-435C-807F-A69983D588C0}"/>
              </c:ext>
            </c:extLst>
          </c:dPt>
          <c:cat>
            <c:strRef>
              <c:f>Sheet1!$A$2:$A$4</c:f>
              <c:strCache>
                <c:ptCount val="3"/>
                <c:pt idx="0">
                  <c:v>Volumetric</c:v>
                </c:pt>
                <c:pt idx="1">
                  <c:v>State exhaustion</c:v>
                </c:pt>
                <c:pt idx="2">
                  <c:v>Application layer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F09-435C-807F-A69983D58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8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32447506561678E-2"/>
          <c:y val="0.92113631889763781"/>
          <c:w val="0.75918421916010503"/>
          <c:h val="6.0113681102362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DE-4F5C-977A-C3E770FCCF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DE-4F5C-977A-C3E770FCCF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DE-4F5C-977A-C3E770FCCFFA}"/>
              </c:ext>
            </c:extLst>
          </c:dPt>
          <c:cat>
            <c:strRef>
              <c:f>Sheet1!$A$2:$A$4</c:f>
              <c:strCache>
                <c:ptCount val="3"/>
                <c:pt idx="0">
                  <c:v>Volumetric</c:v>
                </c:pt>
                <c:pt idx="1">
                  <c:v>State exhaustion</c:v>
                </c:pt>
                <c:pt idx="2">
                  <c:v>Application layer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DE-4F5C-977A-C3E770FCCF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8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32447506561678E-2"/>
          <c:y val="0.92113631889763781"/>
          <c:w val="0.75918421916010503"/>
          <c:h val="6.0113681102362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3BB-417E-AEB3-96DDDCA7CDF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BB-417E-AEB3-96DDDCA7CD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3BB-417E-AEB3-96DDDCA7CDF9}"/>
              </c:ext>
            </c:extLst>
          </c:dPt>
          <c:cat>
            <c:strRef>
              <c:f>Sheet1!$A$2:$A$4</c:f>
              <c:strCache>
                <c:ptCount val="3"/>
                <c:pt idx="0">
                  <c:v>Volumetric</c:v>
                </c:pt>
                <c:pt idx="1">
                  <c:v>State exhaustion</c:v>
                </c:pt>
                <c:pt idx="2">
                  <c:v>Application layer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BB-417E-AEB3-96DDDCA7C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8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32447506561678E-2"/>
          <c:y val="0.92113631889763781"/>
          <c:w val="0.75918421916010503"/>
          <c:h val="6.0113681102362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F5-4C62-BCCF-0AD827A8E8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F5-4C62-BCCF-0AD827A8E8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F5-4C62-BCCF-0AD827A8E87D}"/>
              </c:ext>
            </c:extLst>
          </c:dPt>
          <c:cat>
            <c:strRef>
              <c:f>Sheet1!$A$2:$A$4</c:f>
              <c:strCache>
                <c:ptCount val="3"/>
                <c:pt idx="0">
                  <c:v>Volumetric</c:v>
                </c:pt>
                <c:pt idx="1">
                  <c:v>State exhaustion</c:v>
                </c:pt>
                <c:pt idx="2">
                  <c:v>Application layer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F5-4C62-BCCF-0AD827A8E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8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32447506561678E-2"/>
          <c:y val="0.92113631889763781"/>
          <c:w val="0.75918421916010503"/>
          <c:h val="6.0113681102362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B6-4879-8031-0F36433684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B6-4879-8031-0F36433684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B6-4879-8031-0F364336842F}"/>
              </c:ext>
            </c:extLst>
          </c:dPt>
          <c:cat>
            <c:strRef>
              <c:f>Sheet1!$A$2:$A$4</c:f>
              <c:strCache>
                <c:ptCount val="3"/>
                <c:pt idx="0">
                  <c:v>Volumetric</c:v>
                </c:pt>
                <c:pt idx="1">
                  <c:v>State exhaustion</c:v>
                </c:pt>
                <c:pt idx="2">
                  <c:v>Application layer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1B6-4879-8031-0F36433684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8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32447506561678E-2"/>
          <c:y val="0.92113631889763781"/>
          <c:w val="0.75918421916010503"/>
          <c:h val="6.0113681102362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12/17/2016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16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465887">
              <a:buFontTx/>
              <a:buChar char="-"/>
              <a:defRPr/>
            </a:pPr>
            <a:endParaRPr lang="en-US" sz="2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465887">
              <a:buFontTx/>
              <a:buChar char="-"/>
              <a:defRPr/>
            </a:pPr>
            <a:endParaRPr lang="en-US" sz="2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43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74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21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50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80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33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95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D60A1-A4D1-9547-A93B-B70BD637B5E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61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5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24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2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3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261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55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9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67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25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95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90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39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52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72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78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667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9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86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61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92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698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5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188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34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316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1933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956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895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316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051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CA8891-FFE4-47C7-A173-89575BF519C9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4515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08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773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D60A1-A4D1-9547-A93B-B70BD637B5E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467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3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197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4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C02B36-A417-4AC8-86A1-F5F5F4FCD8E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210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8A16AA-04DF-459A-B156-F72BEC52D70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56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465887">
              <a:buFontTx/>
              <a:buChar char="-"/>
              <a:defRPr/>
            </a:pPr>
            <a:endParaRPr lang="en-US" sz="2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7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465887">
              <a:buFontTx/>
              <a:buChar char="-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09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465887">
              <a:buFontTx/>
              <a:buChar char="-"/>
              <a:defRPr/>
            </a:pPr>
            <a:endParaRPr lang="en-US" sz="2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465887">
              <a:buFontTx/>
              <a:buChar char="-"/>
              <a:defRPr/>
            </a:pPr>
            <a:endParaRPr lang="en-US" sz="2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107F-CCA4-418F-9186-CB16F7B891C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9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2016, Amazon Web Services, Inc. or its Affiliates. All rights reserved.</a:t>
            </a:r>
          </a:p>
        </p:txBody>
      </p:sp>
      <p:pic>
        <p:nvPicPr>
          <p:cNvPr id="9" name="Picture 8" descr="aws_sub-brand-logo_webinar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85" y="4684715"/>
            <a:ext cx="1495117" cy="3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8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7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500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ws_sub-brand-logo_webinar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85" y="4684715"/>
            <a:ext cx="1495117" cy="38716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5588" y="1710764"/>
            <a:ext cx="7776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41270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00" y="3482770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730500" y="3863771"/>
            <a:ext cx="3683000" cy="369888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Month/Day/Year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749415"/>
            <a:ext cx="7324988" cy="744537"/>
          </a:xfrm>
        </p:spPr>
        <p:txBody>
          <a:bodyPr>
            <a:noAutofit/>
          </a:bodyPr>
          <a:lstStyle>
            <a:lvl1pPr marL="0" indent="0" algn="ctr">
              <a:buNone/>
              <a:defRPr sz="4000" b="1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51209" y="2499762"/>
            <a:ext cx="6041582" cy="4878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© 2016, Amazon Web Services, Inc. or its Affiliates.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73" y="436138"/>
            <a:ext cx="2760854" cy="5780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69" y="4744000"/>
            <a:ext cx="684981" cy="3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Pre-req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98" y="110720"/>
            <a:ext cx="822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</a:rPr>
              <a:t>What to Expect</a:t>
            </a:r>
            <a:r>
              <a:rPr lang="en-US" sz="2800" b="1" baseline="0" dirty="0">
                <a:solidFill>
                  <a:schemeClr val="tx1"/>
                </a:solidFill>
              </a:rPr>
              <a:t> from the Session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25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998" y="1009332"/>
            <a:ext cx="8205304" cy="4134168"/>
          </a:xfrm>
          <a:solidFill>
            <a:schemeClr val="tx2">
              <a:lumMod val="20000"/>
              <a:lumOff val="80000"/>
            </a:schemeClr>
          </a:solidFill>
        </p:spPr>
        <p:txBody>
          <a:bodyPr lIns="182880" tIns="182880" rIns="182880" bIns="182880"/>
          <a:lstStyle>
            <a:lvl1pPr marL="0" indent="0">
              <a:buNone/>
              <a:defRPr sz="2000" baseline="0">
                <a:solidFill>
                  <a:srgbClr val="3366FF"/>
                </a:solidFill>
                <a:latin typeface="Lucida Console"/>
                <a:cs typeface="Lucida Console"/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; Syntax </a:t>
            </a:r>
            <a:r>
              <a:rPr lang="en-US" dirty="0" err="1"/>
              <a:t>Testfile</a:t>
            </a:r>
            <a:r>
              <a:rPr lang="en-US" dirty="0"/>
              <a:t>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  LEA.L $002100,A1</a:t>
            </a:r>
          </a:p>
          <a:p>
            <a:pPr lvl="0"/>
            <a:r>
              <a:rPr lang="en-US" dirty="0"/>
              <a:t>  MOVE.L #2, -(A1)</a:t>
            </a:r>
          </a:p>
          <a:p>
            <a:pPr lvl="0"/>
            <a:r>
              <a:rPr lang="en-US" dirty="0"/>
              <a:t>  BSR $00002050</a:t>
            </a:r>
          </a:p>
          <a:p>
            <a:pPr lvl="0"/>
            <a:r>
              <a:rPr lang="en-US" dirty="0"/>
              <a:t>MM 2050;DI</a:t>
            </a:r>
          </a:p>
          <a:p>
            <a:pPr lvl="0"/>
            <a:r>
              <a:rPr lang="en-US" dirty="0"/>
              <a:t>  MOVE.L (A1)+,D1</a:t>
            </a: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37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730500" y="3294306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709616" y="1897198"/>
            <a:ext cx="5724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10000"/>
                  </a:schemeClr>
                </a:solidFill>
              </a:rPr>
              <a:t>Thank you!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69" y="4751883"/>
            <a:ext cx="684981" cy="399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73" y="436138"/>
            <a:ext cx="2760854" cy="5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 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709616" y="2474872"/>
            <a:ext cx="57247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tx1"/>
                </a:solidFill>
              </a:rPr>
              <a:t>Remember to complete your evaluations!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90323" y="795976"/>
            <a:ext cx="1150655" cy="15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7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Se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98" y="110720"/>
            <a:ext cx="822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</a:rPr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37507026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2" y="1120378"/>
            <a:ext cx="8305799" cy="368022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  <a:lvl2pPr>
              <a:defRPr>
                <a:solidFill>
                  <a:srgbClr val="FCC351"/>
                </a:solidFill>
                <a:latin typeface="Calibri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itchFamily="34" charset="0"/>
              </a:defRPr>
            </a:lvl3pPr>
            <a:lvl4pPr>
              <a:defRPr>
                <a:solidFill>
                  <a:srgbClr val="FCC351"/>
                </a:solidFill>
                <a:latin typeface="Calibri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30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302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14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aws_sub-brand-logo_webinar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85" y="4684715"/>
            <a:ext cx="1495117" cy="3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3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0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418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9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6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6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5" r:id="rId2"/>
    <p:sldLayoutId id="2147483676" r:id="rId3"/>
    <p:sldLayoutId id="2147483692" r:id="rId4"/>
    <p:sldLayoutId id="2147483677" r:id="rId5"/>
    <p:sldLayoutId id="2147483678" r:id="rId6"/>
    <p:sldLayoutId id="2147483679" r:id="rId7"/>
    <p:sldLayoutId id="2147483689" r:id="rId8"/>
    <p:sldLayoutId id="2147483690" r:id="rId9"/>
    <p:sldLayoutId id="2147483691" r:id="rId10"/>
    <p:sldLayoutId id="2147483680" r:id="rId11"/>
    <p:sldLayoutId id="2147483686" r:id="rId12"/>
    <p:sldLayoutId id="2147483681" r:id="rId13"/>
    <p:sldLayoutId id="2147483687" r:id="rId14"/>
    <p:sldLayoutId id="2147483693" r:id="rId15"/>
    <p:sldLayoutId id="2147483694" r:id="rId16"/>
    <p:sldLayoutId id="21474836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3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ws.amazon.com/answers/security/aws-waf-security-automation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5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ws.amazon.com/contact-us/aws-sales/" TargetMode="Externa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6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3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4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5262270" cy="433387"/>
          </a:xfrm>
        </p:spPr>
        <p:txBody>
          <a:bodyPr>
            <a:normAutofit/>
          </a:bodyPr>
          <a:lstStyle/>
          <a:p>
            <a:r>
              <a:rPr lang="en-US" dirty="0"/>
              <a:t>Introduction to the Service: December 1, 2016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AWS Shield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Managed DDoS Protection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73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DDoS attack trends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915511"/>
            <a:ext cx="8458201" cy="350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solidFill>
                <a:schemeClr val="accent6">
                  <a:lumMod val="85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 descr=" 9"/>
          <p:cNvGraphicFramePr/>
          <p:nvPr>
            <p:extLst/>
          </p:nvPr>
        </p:nvGraphicFramePr>
        <p:xfrm>
          <a:off x="1522950" y="6963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 descr=" 13"/>
          <p:cNvSpPr txBox="1"/>
          <p:nvPr/>
        </p:nvSpPr>
        <p:spPr>
          <a:xfrm>
            <a:off x="3544884" y="2231085"/>
            <a:ext cx="8515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65%</a:t>
            </a:r>
          </a:p>
          <a:p>
            <a:r>
              <a:rPr lang="en-US" sz="1100" dirty="0"/>
              <a:t>Volumetric</a:t>
            </a:r>
            <a:endParaRPr lang="en-US" sz="2700" dirty="0"/>
          </a:p>
        </p:txBody>
      </p:sp>
      <p:sp>
        <p:nvSpPr>
          <p:cNvPr id="14" name="TextBox 13" descr=" 14"/>
          <p:cNvSpPr txBox="1"/>
          <p:nvPr/>
        </p:nvSpPr>
        <p:spPr>
          <a:xfrm>
            <a:off x="4795379" y="1719448"/>
            <a:ext cx="12811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20%</a:t>
            </a:r>
          </a:p>
          <a:p>
            <a:r>
              <a:rPr lang="en-US" sz="1100" dirty="0"/>
              <a:t>State exhaustion</a:t>
            </a:r>
          </a:p>
        </p:txBody>
      </p:sp>
      <p:sp>
        <p:nvSpPr>
          <p:cNvPr id="15" name="TextBox 14" descr=" 15"/>
          <p:cNvSpPr txBox="1"/>
          <p:nvPr/>
        </p:nvSpPr>
        <p:spPr>
          <a:xfrm>
            <a:off x="5032545" y="2515778"/>
            <a:ext cx="126829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15%</a:t>
            </a:r>
          </a:p>
          <a:p>
            <a:r>
              <a:rPr lang="en-US" sz="1100" dirty="0"/>
              <a:t>Application layer</a:t>
            </a:r>
          </a:p>
        </p:txBody>
      </p:sp>
      <p:sp>
        <p:nvSpPr>
          <p:cNvPr id="10" name="Rounded Rectangular Callout 9" descr=" 18"/>
          <p:cNvSpPr/>
          <p:nvPr/>
        </p:nvSpPr>
        <p:spPr>
          <a:xfrm>
            <a:off x="291566" y="3036319"/>
            <a:ext cx="3422869" cy="1373324"/>
          </a:xfrm>
          <a:prstGeom prst="wedgeRoundRectCallout">
            <a:avLst>
              <a:gd name="adj1" fmla="val 41922"/>
              <a:gd name="adj2" fmla="val -7087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Other common volumetric attacks: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Wingdings" panose="05000000000000000000" pitchFamily="2" charset="2"/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NTP reflection, DNS reflection, </a:t>
            </a:r>
            <a:r>
              <a:rPr lang="en-US" sz="1400" dirty="0" err="1">
                <a:solidFill>
                  <a:schemeClr val="tx1"/>
                </a:solidFill>
              </a:rPr>
              <a:t>Chargen</a:t>
            </a:r>
            <a:r>
              <a:rPr lang="en-US" sz="1400" dirty="0">
                <a:solidFill>
                  <a:schemeClr val="tx1"/>
                </a:solidFill>
              </a:rPr>
              <a:t> reflection, SNMP reflection</a:t>
            </a:r>
          </a:p>
        </p:txBody>
      </p:sp>
    </p:spTree>
    <p:extLst>
      <p:ext uri="{BB962C8B-B14F-4D97-AF65-F5344CB8AC3E}">
        <p14:creationId xmlns:p14="http://schemas.microsoft.com/office/powerpoint/2010/main" val="6335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DDoS attack trends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915511"/>
            <a:ext cx="8458201" cy="350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solidFill>
                <a:schemeClr val="accent6">
                  <a:lumMod val="85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 descr=" 9"/>
          <p:cNvGraphicFramePr/>
          <p:nvPr>
            <p:extLst/>
          </p:nvPr>
        </p:nvGraphicFramePr>
        <p:xfrm>
          <a:off x="1522950" y="6963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ounded Rectangular Callout 10" descr=" 12"/>
          <p:cNvSpPr/>
          <p:nvPr/>
        </p:nvSpPr>
        <p:spPr>
          <a:xfrm>
            <a:off x="5608699" y="178048"/>
            <a:ext cx="3382298" cy="1490599"/>
          </a:xfrm>
          <a:prstGeom prst="wedgeRoundRectCallout">
            <a:avLst>
              <a:gd name="adj1" fmla="val -61132"/>
              <a:gd name="adj2" fmla="val 5438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 floods can look like real connection attempts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And on average, they are larger in volume. They can prevent real users from establishing connections.</a:t>
            </a:r>
          </a:p>
        </p:txBody>
      </p:sp>
      <p:sp>
        <p:nvSpPr>
          <p:cNvPr id="13" name="TextBox 12" descr=" 13"/>
          <p:cNvSpPr txBox="1"/>
          <p:nvPr/>
        </p:nvSpPr>
        <p:spPr>
          <a:xfrm>
            <a:off x="3544884" y="2231085"/>
            <a:ext cx="8515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65%</a:t>
            </a:r>
          </a:p>
          <a:p>
            <a:r>
              <a:rPr lang="en-US" sz="1100" dirty="0"/>
              <a:t>Volumetric</a:t>
            </a:r>
            <a:endParaRPr lang="en-US" sz="2700" dirty="0"/>
          </a:p>
        </p:txBody>
      </p:sp>
      <p:sp>
        <p:nvSpPr>
          <p:cNvPr id="14" name="TextBox 13" descr=" 14"/>
          <p:cNvSpPr txBox="1"/>
          <p:nvPr/>
        </p:nvSpPr>
        <p:spPr>
          <a:xfrm>
            <a:off x="4795379" y="1719448"/>
            <a:ext cx="12811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20%</a:t>
            </a:r>
          </a:p>
          <a:p>
            <a:r>
              <a:rPr lang="en-US" sz="1100" dirty="0"/>
              <a:t>State exhaustion</a:t>
            </a:r>
          </a:p>
        </p:txBody>
      </p:sp>
      <p:sp>
        <p:nvSpPr>
          <p:cNvPr id="15" name="TextBox 14" descr=" 15"/>
          <p:cNvSpPr txBox="1"/>
          <p:nvPr/>
        </p:nvSpPr>
        <p:spPr>
          <a:xfrm>
            <a:off x="5032545" y="2515778"/>
            <a:ext cx="126829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15%</a:t>
            </a:r>
          </a:p>
          <a:p>
            <a:r>
              <a:rPr lang="en-US" sz="11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09290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DDoS attack trends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915511"/>
            <a:ext cx="8458201" cy="350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solidFill>
                <a:schemeClr val="accent6">
                  <a:lumMod val="85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 descr=" 9"/>
          <p:cNvGraphicFramePr/>
          <p:nvPr>
            <p:extLst/>
          </p:nvPr>
        </p:nvGraphicFramePr>
        <p:xfrm>
          <a:off x="1522950" y="6963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ounded Rectangular Callout 9" descr=" 11"/>
          <p:cNvSpPr/>
          <p:nvPr/>
        </p:nvSpPr>
        <p:spPr>
          <a:xfrm>
            <a:off x="4927600" y="3505810"/>
            <a:ext cx="4000499" cy="1373324"/>
          </a:xfrm>
          <a:prstGeom prst="wedgeRoundRectCallout">
            <a:avLst>
              <a:gd name="adj1" fmla="val -34907"/>
              <a:gd name="adj2" fmla="val -76282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DNS query floods are real DNS requests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These can continue for hours and exhaust the available resources of the DNS server.</a:t>
            </a:r>
          </a:p>
        </p:txBody>
      </p:sp>
      <p:sp>
        <p:nvSpPr>
          <p:cNvPr id="13" name="TextBox 12" descr=" 13"/>
          <p:cNvSpPr txBox="1"/>
          <p:nvPr/>
        </p:nvSpPr>
        <p:spPr>
          <a:xfrm>
            <a:off x="3544884" y="2231085"/>
            <a:ext cx="8515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65%</a:t>
            </a:r>
          </a:p>
          <a:p>
            <a:r>
              <a:rPr lang="en-US" sz="1100" dirty="0"/>
              <a:t>Volumetric</a:t>
            </a:r>
            <a:endParaRPr lang="en-US" sz="2700" dirty="0"/>
          </a:p>
        </p:txBody>
      </p:sp>
      <p:sp>
        <p:nvSpPr>
          <p:cNvPr id="14" name="TextBox 13" descr=" 14"/>
          <p:cNvSpPr txBox="1"/>
          <p:nvPr/>
        </p:nvSpPr>
        <p:spPr>
          <a:xfrm>
            <a:off x="4795379" y="1719448"/>
            <a:ext cx="12811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20%</a:t>
            </a:r>
          </a:p>
          <a:p>
            <a:r>
              <a:rPr lang="en-US" sz="1100" dirty="0"/>
              <a:t>State exhaustion</a:t>
            </a:r>
          </a:p>
        </p:txBody>
      </p:sp>
      <p:sp>
        <p:nvSpPr>
          <p:cNvPr id="15" name="TextBox 14" descr=" 15"/>
          <p:cNvSpPr txBox="1"/>
          <p:nvPr/>
        </p:nvSpPr>
        <p:spPr>
          <a:xfrm>
            <a:off x="5032545" y="2515778"/>
            <a:ext cx="126829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15%</a:t>
            </a:r>
          </a:p>
          <a:p>
            <a:r>
              <a:rPr lang="en-US" sz="11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92937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DDoS attack trends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915511"/>
            <a:ext cx="8458201" cy="350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solidFill>
                <a:schemeClr val="accent6">
                  <a:lumMod val="85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 descr=" 9"/>
          <p:cNvGraphicFramePr/>
          <p:nvPr>
            <p:extLst/>
          </p:nvPr>
        </p:nvGraphicFramePr>
        <p:xfrm>
          <a:off x="1522950" y="6963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 descr=" 13"/>
          <p:cNvSpPr txBox="1"/>
          <p:nvPr/>
        </p:nvSpPr>
        <p:spPr>
          <a:xfrm>
            <a:off x="3544884" y="2231085"/>
            <a:ext cx="8515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65%</a:t>
            </a:r>
          </a:p>
          <a:p>
            <a:r>
              <a:rPr lang="en-US" sz="1100" dirty="0"/>
              <a:t>Volumetric</a:t>
            </a:r>
            <a:endParaRPr lang="en-US" sz="2700" dirty="0"/>
          </a:p>
        </p:txBody>
      </p:sp>
      <p:sp>
        <p:nvSpPr>
          <p:cNvPr id="14" name="TextBox 13" descr=" 14"/>
          <p:cNvSpPr txBox="1"/>
          <p:nvPr/>
        </p:nvSpPr>
        <p:spPr>
          <a:xfrm>
            <a:off x="4795379" y="1719448"/>
            <a:ext cx="12811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20%</a:t>
            </a:r>
          </a:p>
          <a:p>
            <a:r>
              <a:rPr lang="en-US" sz="1100" dirty="0"/>
              <a:t>State exhaustion</a:t>
            </a:r>
          </a:p>
        </p:txBody>
      </p:sp>
      <p:sp>
        <p:nvSpPr>
          <p:cNvPr id="15" name="TextBox 14" descr=" 15"/>
          <p:cNvSpPr txBox="1"/>
          <p:nvPr/>
        </p:nvSpPr>
        <p:spPr>
          <a:xfrm>
            <a:off x="5032545" y="2515778"/>
            <a:ext cx="126829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15%</a:t>
            </a:r>
          </a:p>
          <a:p>
            <a:r>
              <a:rPr lang="en-US" sz="1100" dirty="0"/>
              <a:t>Application layer</a:t>
            </a:r>
          </a:p>
        </p:txBody>
      </p:sp>
      <p:sp>
        <p:nvSpPr>
          <p:cNvPr id="11" name="Rounded Rectangular Callout 10" descr=" 16"/>
          <p:cNvSpPr/>
          <p:nvPr/>
        </p:nvSpPr>
        <p:spPr>
          <a:xfrm>
            <a:off x="5421238" y="3538471"/>
            <a:ext cx="3120855" cy="1146961"/>
          </a:xfrm>
          <a:prstGeom prst="wedgeRoundRectCallout">
            <a:avLst>
              <a:gd name="adj1" fmla="val -39986"/>
              <a:gd name="adj2" fmla="val -73508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Other common application layer attacks:</a:t>
            </a:r>
          </a:p>
          <a:p>
            <a:pPr algn="ctr"/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HTTP GET flood, </a:t>
            </a:r>
            <a:r>
              <a:rPr lang="en-US" sz="1400" dirty="0" err="1">
                <a:solidFill>
                  <a:schemeClr val="tx1"/>
                </a:solidFill>
              </a:rPr>
              <a:t>Slowloris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6394" y="1969202"/>
            <a:ext cx="7143531" cy="930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pl-PL" dirty="0"/>
              <a:t>Challenges in mitigating DDoS attacks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55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dirty="0"/>
              <a:t>Challenges in mitigating DDoS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797928"/>
            <a:ext cx="8138169" cy="401705"/>
          </a:xfrm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</a:rPr>
              <a:t>Difficult to enable</a:t>
            </a:r>
          </a:p>
        </p:txBody>
      </p:sp>
      <p:pic>
        <p:nvPicPr>
          <p:cNvPr id="7" name="Picture 6" descr="Deck_FlowDiagr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5" y="1871146"/>
            <a:ext cx="1662468" cy="166246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9896" y="3822342"/>
            <a:ext cx="2707686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Complex set-up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62603" y="3822342"/>
            <a:ext cx="3033656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Provision bandwidth capacity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22211" y="3822342"/>
            <a:ext cx="3033656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Application re-architecture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63" y="2293433"/>
            <a:ext cx="2319352" cy="9857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72473" y="1840745"/>
            <a:ext cx="1013916" cy="1551890"/>
            <a:chOff x="3716992" y="1689533"/>
            <a:chExt cx="1211502" cy="1854313"/>
          </a:xfrm>
        </p:grpSpPr>
        <p:pic>
          <p:nvPicPr>
            <p:cNvPr id="11" name="Picture 10" descr="Corporate-Data-Cente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992" y="2332344"/>
              <a:ext cx="1211502" cy="12115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5572" y="1689533"/>
              <a:ext cx="907671" cy="907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631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mitigating DDoS attacks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2" y="1439035"/>
            <a:ext cx="2594254" cy="2017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51" y="1684691"/>
            <a:ext cx="1526176" cy="152617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88763" y="1842723"/>
            <a:ext cx="2315139" cy="1246315"/>
            <a:chOff x="3526420" y="1842723"/>
            <a:chExt cx="2315139" cy="1246315"/>
          </a:xfrm>
        </p:grpSpPr>
        <p:grpSp>
          <p:nvGrpSpPr>
            <p:cNvPr id="10" name="Group 9"/>
            <p:cNvGrpSpPr/>
            <p:nvPr/>
          </p:nvGrpSpPr>
          <p:grpSpPr>
            <a:xfrm>
              <a:off x="3526420" y="1842723"/>
              <a:ext cx="1640396" cy="1246315"/>
              <a:chOff x="3276988" y="1766884"/>
              <a:chExt cx="2005870" cy="1456763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H="1">
                <a:off x="3365336" y="2214405"/>
                <a:ext cx="182917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591" y="1766884"/>
                <a:ext cx="900178" cy="914878"/>
              </a:xfrm>
              <a:prstGeom prst="rect">
                <a:avLst/>
              </a:prstGeom>
              <a:effectLst/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9447" y="2678799"/>
                <a:ext cx="618807" cy="544848"/>
              </a:xfrm>
              <a:prstGeom prst="rect">
                <a:avLst/>
              </a:prstGeom>
              <a:effectLst/>
            </p:spPr>
          </p:pic>
          <p:sp>
            <p:nvSpPr>
              <p:cNvPr id="26" name="Arc 25"/>
              <p:cNvSpPr/>
              <p:nvPr/>
            </p:nvSpPr>
            <p:spPr>
              <a:xfrm rot="5400000">
                <a:off x="3697773" y="1377498"/>
                <a:ext cx="1164299" cy="2005870"/>
              </a:xfrm>
              <a:prstGeom prst="arc">
                <a:avLst>
                  <a:gd name="adj1" fmla="val 16939207"/>
                  <a:gd name="adj2" fmla="val 4866080"/>
                </a:avLst>
              </a:prstGeom>
              <a:ln>
                <a:solidFill>
                  <a:schemeClr val="tx1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 descr="Corporate-Data-Center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893" y="2000195"/>
              <a:ext cx="688580" cy="717912"/>
            </a:xfrm>
            <a:prstGeom prst="rect">
              <a:avLst/>
            </a:prstGeom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5024808" y="2684500"/>
              <a:ext cx="816751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1"/>
                  </a:solidFill>
                </a:rPr>
                <a:t>Traditional Datacenter</a:t>
              </a:r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Manual involvement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19896" y="3822342"/>
            <a:ext cx="2707686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Operator involvement to initiate mitigation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994336" y="3822342"/>
            <a:ext cx="3033656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Re-route traffic via distant scrubbing location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922211" y="3822342"/>
            <a:ext cx="3033656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Increased time to mitigate</a:t>
            </a:r>
          </a:p>
        </p:txBody>
      </p:sp>
    </p:spTree>
    <p:extLst>
      <p:ext uri="{BB962C8B-B14F-4D97-AF65-F5344CB8AC3E}">
        <p14:creationId xmlns:p14="http://schemas.microsoft.com/office/powerpoint/2010/main" val="10451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mitigating DDoS attacks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90058" y="1476542"/>
            <a:ext cx="5698766" cy="3818876"/>
            <a:chOff x="1590058" y="1353452"/>
            <a:chExt cx="5698766" cy="3818876"/>
          </a:xfrm>
        </p:grpSpPr>
        <p:pic>
          <p:nvPicPr>
            <p:cNvPr id="5" name="Picture 4" descr="FlatMap.png"/>
            <p:cNvPicPr>
              <a:picLocks noChangeAspect="1"/>
            </p:cNvPicPr>
            <p:nvPr/>
          </p:nvPicPr>
          <p:blipFill>
            <a:blip r:embed="rId3">
              <a:alphaModFix amt="5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8" y="1353452"/>
              <a:ext cx="5698766" cy="38188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065" y="2969003"/>
              <a:ext cx="234359" cy="314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524" y="2260262"/>
              <a:ext cx="424412" cy="35842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2714670" y="2546009"/>
              <a:ext cx="214261" cy="34865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</p:cNvCxnSpPr>
            <p:nvPr/>
          </p:nvCxnSpPr>
          <p:spPr>
            <a:xfrm flipV="1">
              <a:off x="2852424" y="2634335"/>
              <a:ext cx="1244530" cy="49212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6" idx="0"/>
              <a:endCxn id="8" idx="2"/>
            </p:cNvCxnSpPr>
            <p:nvPr/>
          </p:nvCxnSpPr>
          <p:spPr>
            <a:xfrm flipH="1" flipV="1">
              <a:off x="4148730" y="2618682"/>
              <a:ext cx="388239" cy="594555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1"/>
            </p:cNvCxnSpPr>
            <p:nvPr/>
          </p:nvCxnSpPr>
          <p:spPr>
            <a:xfrm flipH="1" flipV="1">
              <a:off x="3032785" y="2388553"/>
              <a:ext cx="903739" cy="50919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891" y="3213237"/>
              <a:ext cx="570156" cy="570156"/>
            </a:xfrm>
            <a:prstGeom prst="rect">
              <a:avLst/>
            </a:prstGeom>
          </p:spPr>
        </p:pic>
        <p:pic>
          <p:nvPicPr>
            <p:cNvPr id="13" name="Picture 12" descr="Corporate-Data-Center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664" y="1865646"/>
              <a:ext cx="731520" cy="73152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0664" y="1521136"/>
              <a:ext cx="1000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1"/>
                  </a:solidFill>
                </a:rPr>
                <a:t>Traditional Datacenter</a:t>
              </a:r>
            </a:p>
          </p:txBody>
        </p:sp>
      </p:grpSp>
      <p:sp>
        <p:nvSpPr>
          <p:cNvPr id="21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Traffic re-routing = Increased latency for users</a:t>
            </a:r>
          </a:p>
        </p:txBody>
      </p:sp>
    </p:spTree>
    <p:extLst>
      <p:ext uri="{BB962C8B-B14F-4D97-AF65-F5344CB8AC3E}">
        <p14:creationId xmlns:p14="http://schemas.microsoft.com/office/powerpoint/2010/main" val="2093494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mitigating DDoS attacks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32" y="1789569"/>
            <a:ext cx="2207881" cy="2207881"/>
          </a:xfrm>
          <a:prstGeom prst="rect">
            <a:avLst/>
          </a:prstGeom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Expensive to use</a:t>
            </a:r>
          </a:p>
        </p:txBody>
      </p:sp>
    </p:spTree>
    <p:extLst>
      <p:ext uri="{BB962C8B-B14F-4D97-AF65-F5344CB8AC3E}">
        <p14:creationId xmlns:p14="http://schemas.microsoft.com/office/powerpoint/2010/main" val="4238496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approach to DDoS protection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94418" y="697548"/>
            <a:ext cx="5918936" cy="4117520"/>
            <a:chOff x="1724986" y="927508"/>
            <a:chExt cx="5257800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986" y="927508"/>
              <a:ext cx="5257800" cy="3657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871" y="1212733"/>
              <a:ext cx="1011398" cy="1011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91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DDoS?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49" y="1193652"/>
            <a:ext cx="6081708" cy="27942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0718" y="2294022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DDoS 101</a:t>
            </a:r>
          </a:p>
        </p:txBody>
      </p:sp>
    </p:spTree>
    <p:extLst>
      <p:ext uri="{BB962C8B-B14F-4D97-AF65-F5344CB8AC3E}">
        <p14:creationId xmlns:p14="http://schemas.microsoft.com/office/powerpoint/2010/main" val="62340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93" y="2204751"/>
            <a:ext cx="921614" cy="117481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9" y="1766903"/>
            <a:ext cx="2443163" cy="24431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AWS, our goal has always been to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8705" y="1291249"/>
            <a:ext cx="3187710" cy="643059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Remove undifferentiated heavy-lifting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5009980" y="1291249"/>
            <a:ext cx="3071440" cy="475654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Ensure availability</a:t>
            </a:r>
          </a:p>
          <a:p>
            <a:pPr algn="ctr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18508" y="3959755"/>
            <a:ext cx="3008105" cy="11748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i="1" dirty="0"/>
              <a:t>Automatically protected  against common attacks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41648" y="3959755"/>
            <a:ext cx="3008105" cy="11748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i="1" dirty="0"/>
              <a:t>AWS services are              highly available</a:t>
            </a:r>
          </a:p>
        </p:txBody>
      </p:sp>
    </p:spTree>
    <p:extLst>
      <p:ext uri="{BB962C8B-B14F-4D97-AF65-F5344CB8AC3E}">
        <p14:creationId xmlns:p14="http://schemas.microsoft.com/office/powerpoint/2010/main" val="3678691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/>
          <a:p>
            <a:r>
              <a:rPr lang="en-US" dirty="0"/>
              <a:t>DDoS protections built into AWS</a:t>
            </a:r>
            <a:endParaRPr lang="en-US" dirty="0">
              <a:solidFill>
                <a:srgbClr val="626261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275430"/>
            <a:ext cx="5763069" cy="2868310"/>
          </a:xfrm>
        </p:spPr>
        <p:txBody>
          <a:bodyPr>
            <a:noAutofit/>
          </a:bodyPr>
          <a:lstStyle/>
          <a:p>
            <a:pPr lvl="0">
              <a:spcBef>
                <a:spcPts val="3600"/>
              </a:spcBef>
              <a:spcAft>
                <a:spcPts val="3600"/>
              </a:spcAft>
              <a:buClr>
                <a:srgbClr val="EE980F"/>
              </a:buClr>
            </a:pPr>
            <a:r>
              <a:rPr lang="en-US" sz="2000" dirty="0">
                <a:solidFill>
                  <a:schemeClr val="tx1"/>
                </a:solidFill>
                <a:latin typeface="Helvetica Light"/>
                <a:cs typeface="Helvetica Light"/>
              </a:rPr>
              <a:t>Integrated into the AWS global </a:t>
            </a:r>
            <a:r>
              <a:rPr lang="en-US" sz="2000" dirty="0">
                <a:latin typeface="Helvetica Light"/>
                <a:cs typeface="Helvetica Light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Helvetica Light"/>
                <a:cs typeface="Helvetica Light"/>
              </a:rPr>
              <a:t>nfrastructure</a:t>
            </a:r>
          </a:p>
          <a:p>
            <a:pPr lvl="0">
              <a:spcBef>
                <a:spcPts val="3600"/>
              </a:spcBef>
              <a:spcAft>
                <a:spcPts val="3600"/>
              </a:spcAft>
              <a:buClr>
                <a:srgbClr val="EE980F"/>
              </a:buClr>
            </a:pPr>
            <a:r>
              <a:rPr lang="en-US" sz="2000" dirty="0">
                <a:solidFill>
                  <a:schemeClr val="tx1"/>
                </a:solidFill>
                <a:latin typeface="Helvetica Light"/>
                <a:cs typeface="Helvetica Light"/>
              </a:rPr>
              <a:t>Always-on, fast </a:t>
            </a:r>
            <a:r>
              <a:rPr lang="en-US" sz="2000" dirty="0">
                <a:latin typeface="Helvetica Light"/>
                <a:cs typeface="Helvetica Light"/>
              </a:rPr>
              <a:t>m</a:t>
            </a:r>
            <a:r>
              <a:rPr lang="en-US" sz="2000" dirty="0">
                <a:solidFill>
                  <a:schemeClr val="tx1"/>
                </a:solidFill>
                <a:latin typeface="Helvetica Light"/>
                <a:cs typeface="Helvetica Light"/>
              </a:rPr>
              <a:t>itigation without external </a:t>
            </a:r>
            <a:r>
              <a:rPr lang="en-US" sz="2000" dirty="0">
                <a:latin typeface="Helvetica Light"/>
                <a:cs typeface="Helvetica Light"/>
              </a:rPr>
              <a:t>r</a:t>
            </a:r>
            <a:r>
              <a:rPr lang="en-US" sz="2000" dirty="0">
                <a:solidFill>
                  <a:schemeClr val="tx1"/>
                </a:solidFill>
                <a:latin typeface="Helvetica Light"/>
                <a:cs typeface="Helvetica Light"/>
              </a:rPr>
              <a:t>outing</a:t>
            </a:r>
          </a:p>
          <a:p>
            <a:pPr lvl="0">
              <a:spcBef>
                <a:spcPts val="3600"/>
              </a:spcBef>
              <a:spcAft>
                <a:spcPts val="3600"/>
              </a:spcAft>
              <a:buClr>
                <a:srgbClr val="EE980F"/>
              </a:buClr>
            </a:pPr>
            <a:r>
              <a:rPr lang="en-US" sz="2000" dirty="0">
                <a:latin typeface="Helvetica Light"/>
                <a:cs typeface="Helvetica Light"/>
              </a:rPr>
              <a:t>Redundant Internet connectivity in AWS data centers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16" y="2459473"/>
            <a:ext cx="1304164" cy="466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32" y="863395"/>
            <a:ext cx="1630699" cy="1227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61" y="3329953"/>
            <a:ext cx="1105674" cy="110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91904"/>
          </a:xfrm>
        </p:spPr>
        <p:txBody>
          <a:bodyPr/>
          <a:lstStyle/>
          <a:p>
            <a:r>
              <a:rPr lang="en-US" dirty="0"/>
              <a:t>DDoS protections built into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1" y="1353471"/>
            <a:ext cx="3802885" cy="2541539"/>
          </a:xfrm>
        </p:spPr>
        <p:txBody>
          <a:bodyPr>
            <a:noAutofit/>
          </a:bodyPr>
          <a:lstStyle/>
          <a:p>
            <a:pPr marL="342900" indent="-342900">
              <a:spcBef>
                <a:spcPts val="1200"/>
              </a:spcBef>
              <a:spcAft>
                <a:spcPts val="3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Protection against most common infrastructure attacks</a:t>
            </a:r>
          </a:p>
          <a:p>
            <a:pPr marL="342900" indent="-342900">
              <a:spcBef>
                <a:spcPts val="1200"/>
              </a:spcBef>
              <a:spcAft>
                <a:spcPts val="3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SYN/ACK Floods, UDP Floods, Refection attacks etc.</a:t>
            </a:r>
          </a:p>
          <a:p>
            <a:pPr marL="342900" indent="-342900">
              <a:spcBef>
                <a:spcPts val="1200"/>
              </a:spcBef>
              <a:spcAft>
                <a:spcPts val="30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No additional cost</a:t>
            </a:r>
            <a:endParaRPr lang="en-US" sz="1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4244818" y="1388699"/>
            <a:ext cx="3040588" cy="1881960"/>
            <a:chOff x="4383718" y="1388699"/>
            <a:chExt cx="3040588" cy="1881960"/>
          </a:xfrm>
        </p:grpSpPr>
        <p:pic>
          <p:nvPicPr>
            <p:cNvPr id="68" name="Picture 67" descr="Traditional-Server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23" y="1639839"/>
              <a:ext cx="587207" cy="1477685"/>
            </a:xfrm>
            <a:prstGeom prst="rect">
              <a:avLst/>
            </a:prstGeom>
            <a:effectLst/>
          </p:spPr>
        </p:pic>
        <p:sp>
          <p:nvSpPr>
            <p:cNvPr id="69" name="TextBox 37"/>
            <p:cNvSpPr txBox="1">
              <a:spLocks noChangeArrowheads="1"/>
            </p:cNvSpPr>
            <p:nvPr/>
          </p:nvSpPr>
          <p:spPr bwMode="auto">
            <a:xfrm>
              <a:off x="5820242" y="2901327"/>
              <a:ext cx="15577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 dirty="0">
                  <a:ea typeface="Meiryo" panose="020B0604030504040204" pitchFamily="34" charset="-128"/>
                  <a:cs typeface="Meiryo" panose="020B0604030504040204" pitchFamily="34" charset="-128"/>
                </a:rPr>
                <a:t>DDoS mitigation</a:t>
              </a:r>
            </a:p>
            <a:p>
              <a:pPr algn="ctr"/>
              <a:r>
                <a:rPr lang="en-US" sz="900" b="1" dirty="0">
                  <a:ea typeface="Meiryo" panose="020B0604030504040204" pitchFamily="34" charset="-128"/>
                  <a:cs typeface="Meiryo" panose="020B0604030504040204" pitchFamily="34" charset="-128"/>
                </a:rPr>
                <a:t>systems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383718" y="1388699"/>
              <a:ext cx="1765099" cy="1003945"/>
              <a:chOff x="4383718" y="1388699"/>
              <a:chExt cx="1765099" cy="1003945"/>
            </a:xfrm>
          </p:grpSpPr>
          <p:pic>
            <p:nvPicPr>
              <p:cNvPr id="63" name="Picture Placeholder 16" descr="Deck_Bomb_Dark_Orange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86" b="21411"/>
              <a:stretch/>
            </p:blipFill>
            <p:spPr>
              <a:xfrm>
                <a:off x="4684539" y="1388699"/>
                <a:ext cx="1079921" cy="92872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64" name="TextBox 37"/>
              <p:cNvSpPr txBox="1">
                <a:spLocks noChangeArrowheads="1"/>
              </p:cNvSpPr>
              <p:nvPr/>
            </p:nvSpPr>
            <p:spPr bwMode="auto">
              <a:xfrm>
                <a:off x="4383718" y="2146424"/>
                <a:ext cx="1765099" cy="246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dirty="0">
                    <a:latin typeface="+mn-lt"/>
                    <a:ea typeface="Meiryo" panose="020B0604030504040204" pitchFamily="34" charset="-128"/>
                    <a:cs typeface="Meiryo" panose="020B0604030504040204" pitchFamily="34" charset="-128"/>
                  </a:rPr>
                  <a:t>DDoS Attack</a:t>
                </a: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4630077" y="2381700"/>
              <a:ext cx="1272381" cy="683925"/>
              <a:chOff x="612985" y="2901691"/>
              <a:chExt cx="1038954" cy="493134"/>
            </a:xfrm>
            <a:effectLst/>
          </p:grpSpPr>
          <p:pic>
            <p:nvPicPr>
              <p:cNvPr id="66" name="Picture 65" descr="User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345" y="2901691"/>
                <a:ext cx="360127" cy="365760"/>
              </a:xfrm>
              <a:prstGeom prst="rect">
                <a:avLst/>
              </a:prstGeom>
            </p:spPr>
          </p:pic>
          <p:sp>
            <p:nvSpPr>
              <p:cNvPr id="67" name="TextBox 37"/>
              <p:cNvSpPr txBox="1">
                <a:spLocks noChangeArrowheads="1"/>
              </p:cNvSpPr>
              <p:nvPr/>
            </p:nvSpPr>
            <p:spPr bwMode="auto">
              <a:xfrm>
                <a:off x="612985" y="3211743"/>
                <a:ext cx="1038954" cy="183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latin typeface="+mn-lt"/>
                    <a:ea typeface="Meiryo" panose="020B0604030504040204" pitchFamily="34" charset="-128"/>
                    <a:cs typeface="Meiryo" panose="020B0604030504040204" pitchFamily="34" charset="-128"/>
                  </a:rPr>
                  <a:t>Users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>
              <a:off x="5654231" y="2668837"/>
              <a:ext cx="1770075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654231" y="1973484"/>
              <a:ext cx="700268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623074" y="706840"/>
            <a:ext cx="1104587" cy="3834800"/>
            <a:chOff x="7623074" y="706840"/>
            <a:chExt cx="1104587" cy="3834800"/>
          </a:xfrm>
        </p:grpSpPr>
        <p:pic>
          <p:nvPicPr>
            <p:cNvPr id="1028" name="Picture 4" descr="Image result for Amazon.co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1071" y="706840"/>
              <a:ext cx="896590" cy="896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aw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315" y="1547530"/>
              <a:ext cx="712102" cy="423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CloudFron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878" y="2156738"/>
              <a:ext cx="722976" cy="470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Route 5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6556" y="2882256"/>
              <a:ext cx="545620" cy="531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Elastic Load Balanci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5272" y="3661531"/>
              <a:ext cx="688188" cy="68818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7623074" y="713772"/>
              <a:ext cx="503695" cy="3827868"/>
              <a:chOff x="7472517" y="505609"/>
              <a:chExt cx="503695" cy="382786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7472517" y="505609"/>
                <a:ext cx="503695" cy="2105855"/>
                <a:chOff x="7472517" y="505609"/>
                <a:chExt cx="503695" cy="2105855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7472517" y="505609"/>
                  <a:ext cx="503695" cy="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7480229" y="505609"/>
                  <a:ext cx="0" cy="210585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 flipV="1">
                <a:off x="7472517" y="2227622"/>
                <a:ext cx="503695" cy="2105855"/>
                <a:chOff x="7472517" y="505609"/>
                <a:chExt cx="503695" cy="2105855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7472517" y="505609"/>
                  <a:ext cx="503695" cy="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7480229" y="505609"/>
                  <a:ext cx="0" cy="210585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1127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91904"/>
          </a:xfrm>
        </p:spPr>
        <p:txBody>
          <a:bodyPr/>
          <a:lstStyle/>
          <a:p>
            <a:r>
              <a:rPr lang="en-US" dirty="0"/>
              <a:t>Customers keep asking 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9299" y="1737043"/>
            <a:ext cx="2320350" cy="2930823"/>
            <a:chOff x="336789" y="1737043"/>
            <a:chExt cx="2320350" cy="29308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168" y="3431690"/>
              <a:ext cx="651592" cy="1236176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36789" y="1737043"/>
              <a:ext cx="2320350" cy="516368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Does AWS protect me from DDoS attacks?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1491490" y="2253411"/>
              <a:ext cx="10949" cy="1178279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978702" y="830237"/>
            <a:ext cx="1881265" cy="3076056"/>
            <a:chOff x="1978702" y="830237"/>
            <a:chExt cx="1881265" cy="3076056"/>
          </a:xfrm>
        </p:grpSpPr>
        <p:sp>
          <p:nvSpPr>
            <p:cNvPr id="7" name="Rounded Rectangle 6"/>
            <p:cNvSpPr/>
            <p:nvPr/>
          </p:nvSpPr>
          <p:spPr>
            <a:xfrm>
              <a:off x="1978702" y="830237"/>
              <a:ext cx="1881265" cy="516368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What about large DDoS attacks?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496" y="2916588"/>
              <a:ext cx="521676" cy="989705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H="1" flipV="1">
              <a:off x="2918521" y="1346605"/>
              <a:ext cx="1627" cy="1569983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432151" y="1645920"/>
            <a:ext cx="2337995" cy="2614106"/>
            <a:chOff x="4432151" y="1645920"/>
            <a:chExt cx="2337995" cy="2614106"/>
          </a:xfrm>
        </p:grpSpPr>
        <p:sp>
          <p:nvSpPr>
            <p:cNvPr id="8" name="Rounded Rectangle 7"/>
            <p:cNvSpPr/>
            <p:nvPr/>
          </p:nvSpPr>
          <p:spPr>
            <a:xfrm>
              <a:off x="4432151" y="1645920"/>
              <a:ext cx="2337995" cy="516368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How can I get visibility when I get attacked?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226" y="3182734"/>
              <a:ext cx="567844" cy="1077292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 flipV="1">
              <a:off x="5598229" y="2162288"/>
              <a:ext cx="5838" cy="1020446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002767" y="706840"/>
            <a:ext cx="2031111" cy="2209748"/>
            <a:chOff x="6002767" y="706840"/>
            <a:chExt cx="2031111" cy="2209748"/>
          </a:xfrm>
        </p:grpSpPr>
        <p:sp>
          <p:nvSpPr>
            <p:cNvPr id="9" name="Rounded Rectangle 8"/>
            <p:cNvSpPr/>
            <p:nvPr/>
          </p:nvSpPr>
          <p:spPr>
            <a:xfrm>
              <a:off x="6002767" y="706840"/>
              <a:ext cx="2031111" cy="74164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Does AWS protect me from application layer attacks?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541" y="2253411"/>
              <a:ext cx="349563" cy="663177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7015257" y="1448486"/>
              <a:ext cx="6130" cy="804925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319701" y="2018007"/>
            <a:ext cx="1693464" cy="2725846"/>
            <a:chOff x="7273207" y="2018007"/>
            <a:chExt cx="1693464" cy="2725846"/>
          </a:xfrm>
        </p:grpSpPr>
        <p:sp>
          <p:nvSpPr>
            <p:cNvPr id="34" name="Rounded Rectangle 33"/>
            <p:cNvSpPr/>
            <p:nvPr/>
          </p:nvSpPr>
          <p:spPr>
            <a:xfrm>
              <a:off x="7273207" y="2018007"/>
              <a:ext cx="1693464" cy="825177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Scaling for DDoS attacks is expensive.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210" y="3564848"/>
              <a:ext cx="621458" cy="1179005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V="1">
              <a:off x="8111475" y="2843184"/>
              <a:ext cx="16928" cy="721664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184653" y="2283154"/>
            <a:ext cx="1751703" cy="2251151"/>
            <a:chOff x="3184653" y="2283154"/>
            <a:chExt cx="1751703" cy="2251151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4053521" y="2799522"/>
              <a:ext cx="13967" cy="745078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66" y="3544600"/>
              <a:ext cx="521676" cy="989705"/>
            </a:xfrm>
            <a:prstGeom prst="rect">
              <a:avLst/>
            </a:prstGeom>
          </p:spPr>
        </p:pic>
        <p:sp>
          <p:nvSpPr>
            <p:cNvPr id="54" name="Rounded Rectangle 53"/>
            <p:cNvSpPr/>
            <p:nvPr/>
          </p:nvSpPr>
          <p:spPr>
            <a:xfrm>
              <a:off x="3184653" y="2283154"/>
              <a:ext cx="1751703" cy="516368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I want to talk to DDoS experts.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666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AWS Shield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12"/>
          <p:cNvSpPr txBox="1">
            <a:spLocks/>
          </p:cNvSpPr>
          <p:nvPr/>
        </p:nvSpPr>
        <p:spPr>
          <a:xfrm>
            <a:off x="396393" y="3007914"/>
            <a:ext cx="7221023" cy="4878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A Managed DDoS Protection Service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17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Shield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8187" y="1217903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Standard Protection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9647" y="1217903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Advanced Protection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36" y="1772836"/>
            <a:ext cx="1645920" cy="1645920"/>
          </a:xfrm>
        </p:spPr>
      </p:pic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588063" y="3418756"/>
            <a:ext cx="3170006" cy="1065824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400" i="1" dirty="0"/>
              <a:t>Available to ALL AWS customers at No Additional Cost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47294" y="3418756"/>
            <a:ext cx="4038600" cy="106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747294" y="3418756"/>
            <a:ext cx="4038600" cy="106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804308" y="3433541"/>
            <a:ext cx="3350575" cy="106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400" i="1" dirty="0"/>
              <a:t>Paid service that provides additional, comprehensive protections from large and sophisticated attacks</a:t>
            </a:r>
          </a:p>
        </p:txBody>
      </p:sp>
      <p:sp>
        <p:nvSpPr>
          <p:cNvPr id="3" name="Cross 2"/>
          <p:cNvSpPr/>
          <p:nvPr/>
        </p:nvSpPr>
        <p:spPr>
          <a:xfrm>
            <a:off x="6431237" y="2540753"/>
            <a:ext cx="670714" cy="670714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06" y="1772836"/>
            <a:ext cx="164592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1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AWS Shield Standard</a:t>
            </a:r>
          </a:p>
        </p:txBody>
      </p:sp>
    </p:spTree>
    <p:extLst>
      <p:ext uri="{BB962C8B-B14F-4D97-AF65-F5344CB8AC3E}">
        <p14:creationId xmlns:p14="http://schemas.microsoft.com/office/powerpoint/2010/main" val="2616715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Standard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10927" y="1243339"/>
            <a:ext cx="3286620" cy="3071489"/>
          </a:xfrm>
          <a:prstGeom prst="roundRect">
            <a:avLst/>
          </a:prstGeom>
          <a:noFill/>
          <a:ln>
            <a:solidFill>
              <a:srgbClr val="FCB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41342" y="1243339"/>
            <a:ext cx="3282696" cy="3071489"/>
          </a:xfrm>
          <a:prstGeom prst="roundRect">
            <a:avLst/>
          </a:prstGeom>
          <a:noFill/>
          <a:ln>
            <a:solidFill>
              <a:srgbClr val="FCB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16" y="3028275"/>
            <a:ext cx="880050" cy="107136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88048" y="1352185"/>
            <a:ext cx="3309499" cy="2788494"/>
          </a:xfrm>
          <a:prstGeom prst="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u="sng" dirty="0">
                <a:cs typeface="Arial"/>
                <a:sym typeface="Calibri" charset="0"/>
              </a:rPr>
              <a:t>Layer 3/4 protection</a:t>
            </a:r>
          </a:p>
          <a:p>
            <a:pPr marL="182880" indent="-18288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>
                <a:cs typeface="Arial"/>
                <a:sym typeface="Calibri" charset="0"/>
              </a:rPr>
              <a:t>Protect from most common attacks (SYN/UDP Floods, Reflection Attacks, etc.)</a:t>
            </a:r>
          </a:p>
          <a:p>
            <a:pPr marL="182880" indent="-18288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>
                <a:cs typeface="Arial"/>
                <a:sym typeface="Calibri" charset="0"/>
              </a:rPr>
              <a:t>Automatically detect &amp; mitigate</a:t>
            </a:r>
          </a:p>
          <a:p>
            <a:pPr marL="182880" indent="-18288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>
                <a:cs typeface="Arial"/>
                <a:sym typeface="Calibri" charset="0"/>
              </a:rPr>
              <a:t>Built into AWS services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41342" y="1352186"/>
            <a:ext cx="3329798" cy="2484010"/>
          </a:xfrm>
          <a:prstGeom prst="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u="sng" dirty="0">
                <a:cs typeface="Arial"/>
                <a:sym typeface="Calibri" charset="0"/>
              </a:rPr>
              <a:t>Layer 7 protection</a:t>
            </a:r>
          </a:p>
          <a:p>
            <a:pPr marL="182880" indent="-18288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>
                <a:cs typeface="Arial"/>
                <a:sym typeface="Calibri" charset="0"/>
              </a:rPr>
              <a:t>AWS WAF for Layer 7 DDoS attack mitigation</a:t>
            </a:r>
          </a:p>
          <a:p>
            <a:pPr marL="182880" indent="-18288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>
                <a:cs typeface="Arial"/>
                <a:sym typeface="Calibri" charset="0"/>
              </a:rPr>
              <a:t>Self-service &amp; pay-as-you-go</a:t>
            </a:r>
          </a:p>
        </p:txBody>
      </p:sp>
    </p:spTree>
    <p:extLst>
      <p:ext uri="{BB962C8B-B14F-4D97-AF65-F5344CB8AC3E}">
        <p14:creationId xmlns:p14="http://schemas.microsoft.com/office/powerpoint/2010/main" val="170356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Shield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3951822" cy="3472073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1800" b="1" u="sng" dirty="0"/>
              <a:t>Quick Pre-Configured Protections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8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8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8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8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8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900" dirty="0">
                <a:hlinkClick r:id="rId2"/>
              </a:rPr>
              <a:t>https://aws.amazon.com/answers/security/aws-waf-security-automations/</a:t>
            </a:r>
            <a:endParaRPr lang="en-US" sz="9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06" y="1818008"/>
            <a:ext cx="3665386" cy="2229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129358" y="1076197"/>
            <a:ext cx="3728039" cy="3472073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1800" b="1" u="sng" dirty="0"/>
              <a:t>Advanced Automated Security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281" y="1856095"/>
            <a:ext cx="4124404" cy="221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74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Shield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8062886" cy="3472073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Better protection than ever for your applications running on AWS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Improved mitigations using proprietary BlackWatch systems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Additional mitigation capacity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Commitment to continuously improve detection and mitigation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Still at no additional cost</a:t>
            </a:r>
          </a:p>
        </p:txBody>
      </p:sp>
    </p:spTree>
    <p:extLst>
      <p:ext uri="{BB962C8B-B14F-4D97-AF65-F5344CB8AC3E}">
        <p14:creationId xmlns:p14="http://schemas.microsoft.com/office/powerpoint/2010/main" val="302127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8" y="4130556"/>
            <a:ext cx="601883" cy="601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sz="3200" dirty="0"/>
              <a:t>istributed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sz="3200" dirty="0"/>
              <a:t>enial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sz="3200" dirty="0"/>
              <a:t>f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3200" dirty="0"/>
              <a:t>ervice</a:t>
            </a:r>
          </a:p>
        </p:txBody>
      </p:sp>
      <p:pic>
        <p:nvPicPr>
          <p:cNvPr id="4" name="Picture 3" descr="FlatMap.png"/>
          <p:cNvPicPr>
            <a:picLocks noChangeAspect="1"/>
          </p:cNvPicPr>
          <p:nvPr/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33" y="1560794"/>
            <a:ext cx="6978228" cy="3507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403" y="2371212"/>
            <a:ext cx="399257" cy="453994"/>
          </a:xfrm>
          <a:prstGeom prst="rect">
            <a:avLst/>
          </a:prstGeom>
        </p:spPr>
      </p:pic>
      <p:cxnSp>
        <p:nvCxnSpPr>
          <p:cNvPr id="26" name="Curved Connector 25"/>
          <p:cNvCxnSpPr/>
          <p:nvPr/>
        </p:nvCxnSpPr>
        <p:spPr>
          <a:xfrm rot="16200000" flipH="1" flipV="1">
            <a:off x="4364631" y="914447"/>
            <a:ext cx="91440" cy="2834640"/>
          </a:xfrm>
          <a:prstGeom prst="curvedConnector3">
            <a:avLst>
              <a:gd name="adj1" fmla="val -400551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16200000" flipH="1" flipV="1">
            <a:off x="4364631" y="960166"/>
            <a:ext cx="91440" cy="2834640"/>
          </a:xfrm>
          <a:prstGeom prst="curvedConnector3">
            <a:avLst>
              <a:gd name="adj1" fmla="val -373028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16200000" flipH="1" flipV="1">
            <a:off x="4364631" y="977252"/>
            <a:ext cx="91440" cy="2834640"/>
          </a:xfrm>
          <a:prstGeom prst="curvedConnector3">
            <a:avLst>
              <a:gd name="adj1" fmla="val -345505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16200000" flipH="1" flipV="1">
            <a:off x="4364631" y="908876"/>
            <a:ext cx="91440" cy="2834640"/>
          </a:xfrm>
          <a:prstGeom prst="curvedConnector3">
            <a:avLst>
              <a:gd name="adj1" fmla="val -363854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6200000" flipH="1" flipV="1">
            <a:off x="4404226" y="967237"/>
            <a:ext cx="91440" cy="2834640"/>
          </a:xfrm>
          <a:prstGeom prst="curvedConnector3">
            <a:avLst>
              <a:gd name="adj1" fmla="val -290459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6200000" flipH="1" flipV="1">
            <a:off x="4404226" y="1000719"/>
            <a:ext cx="91440" cy="2834640"/>
          </a:xfrm>
          <a:prstGeom prst="curvedConnector3">
            <a:avLst>
              <a:gd name="adj1" fmla="val -235413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rot="16200000" flipH="1" flipV="1">
            <a:off x="4399526" y="993649"/>
            <a:ext cx="91440" cy="2834640"/>
          </a:xfrm>
          <a:prstGeom prst="curvedConnector3">
            <a:avLst>
              <a:gd name="adj1" fmla="val -272111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Deck_Bomb_Dark_Orange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1411"/>
          <a:stretch/>
        </p:blipFill>
        <p:spPr>
          <a:xfrm rot="10800000">
            <a:off x="5676394" y="2154824"/>
            <a:ext cx="716109" cy="543813"/>
          </a:xfrm>
          <a:prstGeom prst="rect">
            <a:avLst/>
          </a:prstGeom>
        </p:spPr>
      </p:pic>
      <p:pic>
        <p:nvPicPr>
          <p:cNvPr id="46" name="Picture 45" descr="Deck_Bomb_Dark_Orange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1411"/>
          <a:stretch/>
        </p:blipFill>
        <p:spPr>
          <a:xfrm rot="10800000">
            <a:off x="4960285" y="3611411"/>
            <a:ext cx="716109" cy="543813"/>
          </a:xfrm>
          <a:prstGeom prst="rect">
            <a:avLst/>
          </a:prstGeom>
        </p:spPr>
      </p:pic>
      <p:cxnSp>
        <p:nvCxnSpPr>
          <p:cNvPr id="47" name="Curved Connector 46"/>
          <p:cNvCxnSpPr>
            <a:endCxn id="5" idx="2"/>
          </p:cNvCxnSpPr>
          <p:nvPr/>
        </p:nvCxnSpPr>
        <p:spPr>
          <a:xfrm rot="10800000">
            <a:off x="2993033" y="2825207"/>
            <a:ext cx="2124345" cy="1058111"/>
          </a:xfrm>
          <a:prstGeom prst="curvedConnector2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/>
          <p:nvPr/>
        </p:nvCxnSpPr>
        <p:spPr>
          <a:xfrm rot="10800000">
            <a:off x="2993033" y="2788947"/>
            <a:ext cx="2124345" cy="1058111"/>
          </a:xfrm>
          <a:prstGeom prst="curvedConnector2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/>
          <p:nvPr/>
        </p:nvCxnSpPr>
        <p:spPr>
          <a:xfrm rot="10800000">
            <a:off x="3027856" y="2748394"/>
            <a:ext cx="2124345" cy="1058111"/>
          </a:xfrm>
          <a:prstGeom prst="curvedConnector2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10800000">
            <a:off x="3059041" y="2799096"/>
            <a:ext cx="2124345" cy="1058111"/>
          </a:xfrm>
          <a:prstGeom prst="curvedConnector2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10800000">
            <a:off x="2958210" y="2843338"/>
            <a:ext cx="2124345" cy="1058111"/>
          </a:xfrm>
          <a:prstGeom prst="curvedConnector2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Deck_Bomb_Dark_Orange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1411"/>
          <a:stretch/>
        </p:blipFill>
        <p:spPr>
          <a:xfrm rot="10800000">
            <a:off x="6625744" y="3534599"/>
            <a:ext cx="716109" cy="543813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3192660" y="2598209"/>
            <a:ext cx="3555472" cy="1085736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rot="17220000" flipH="1" flipV="1">
            <a:off x="4959879" y="1265468"/>
            <a:ext cx="91440" cy="3749040"/>
          </a:xfrm>
          <a:prstGeom prst="curvedConnector3">
            <a:avLst>
              <a:gd name="adj1" fmla="val -272111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/>
          <p:nvPr/>
        </p:nvCxnSpPr>
        <p:spPr>
          <a:xfrm rot="17220000" flipH="1" flipV="1">
            <a:off x="5001802" y="1309711"/>
            <a:ext cx="91440" cy="3749040"/>
          </a:xfrm>
          <a:prstGeom prst="curvedConnector3">
            <a:avLst>
              <a:gd name="adj1" fmla="val -272111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/>
          <p:nvPr/>
        </p:nvCxnSpPr>
        <p:spPr>
          <a:xfrm rot="17220000" flipH="1" flipV="1">
            <a:off x="4959880" y="1335852"/>
            <a:ext cx="91440" cy="3749040"/>
          </a:xfrm>
          <a:prstGeom prst="curvedConnector3">
            <a:avLst>
              <a:gd name="adj1" fmla="val -272111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/>
          <p:nvPr/>
        </p:nvCxnSpPr>
        <p:spPr>
          <a:xfrm rot="17220000" flipH="1" flipV="1">
            <a:off x="4935090" y="1378087"/>
            <a:ext cx="91440" cy="3749040"/>
          </a:xfrm>
          <a:prstGeom prst="curvedConnector3">
            <a:avLst>
              <a:gd name="adj1" fmla="val -272111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/>
          <p:nvPr/>
        </p:nvCxnSpPr>
        <p:spPr>
          <a:xfrm rot="17220000" flipH="1" flipV="1">
            <a:off x="4927008" y="1414714"/>
            <a:ext cx="91440" cy="3749040"/>
          </a:xfrm>
          <a:prstGeom prst="curvedConnector3">
            <a:avLst>
              <a:gd name="adj1" fmla="val -272111"/>
            </a:avLst>
          </a:prstGeom>
          <a:ln w="95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3244623" y="2558330"/>
            <a:ext cx="3555472" cy="1085736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12900000">
            <a:off x="2353729" y="3014162"/>
            <a:ext cx="1188720" cy="118872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64" y="2420309"/>
            <a:ext cx="260843" cy="2608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1" y="4201919"/>
            <a:ext cx="398953" cy="39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8747606" cy="93010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AWS Shield Advanced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396393" y="3007914"/>
            <a:ext cx="7221023" cy="4878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Managed DDoS Protection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844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Shield Advanced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37742" y="3283837"/>
            <a:ext cx="1797050" cy="901577"/>
          </a:xfrm>
        </p:spPr>
        <p:txBody>
          <a:bodyPr/>
          <a:lstStyle/>
          <a:p>
            <a:r>
              <a:rPr lang="en-US" b="1" dirty="0"/>
              <a:t>AWS Integration</a:t>
            </a:r>
          </a:p>
          <a:p>
            <a:r>
              <a:rPr lang="en-US" sz="1100" i="1" dirty="0"/>
              <a:t>DDoS protection without infrastructure changes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>
          <a:xfrm>
            <a:off x="4854510" y="3283837"/>
            <a:ext cx="1797050" cy="901577"/>
          </a:xfrm>
        </p:spPr>
        <p:txBody>
          <a:bodyPr/>
          <a:lstStyle/>
          <a:p>
            <a:r>
              <a:rPr lang="en-US" b="1" dirty="0"/>
              <a:t>Affordable</a:t>
            </a:r>
          </a:p>
          <a:p>
            <a:r>
              <a:rPr lang="en-US" sz="1100" i="1" dirty="0"/>
              <a:t>Don’t make trade-offs between cost and quality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5"/>
          </p:nvPr>
        </p:nvSpPr>
        <p:spPr>
          <a:xfrm>
            <a:off x="6990345" y="3283837"/>
            <a:ext cx="1797050" cy="901577"/>
          </a:xfrm>
        </p:spPr>
        <p:txBody>
          <a:bodyPr/>
          <a:lstStyle/>
          <a:p>
            <a:r>
              <a:rPr lang="en-US" b="1" dirty="0"/>
              <a:t>Flexible</a:t>
            </a:r>
          </a:p>
          <a:p>
            <a:r>
              <a:rPr lang="en-US" sz="1100" i="1" dirty="0"/>
              <a:t>Customize protections for your applications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" b="4136"/>
          <a:stretch>
            <a:fillRect/>
          </a:stretch>
        </p:blipFill>
        <p:spPr>
          <a:xfrm>
            <a:off x="526880" y="1952961"/>
            <a:ext cx="1541974" cy="1153756"/>
          </a:xfrm>
        </p:spPr>
      </p:pic>
      <p:pic>
        <p:nvPicPr>
          <p:cNvPr id="19" name="Picture Placeholder 18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3" r="8410" b="8771"/>
          <a:stretch/>
        </p:blipFill>
        <p:spPr>
          <a:xfrm>
            <a:off x="5116180" y="1943830"/>
            <a:ext cx="1122580" cy="997848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706" r="3323" b="3684"/>
          <a:stretch/>
        </p:blipFill>
        <p:spPr>
          <a:xfrm>
            <a:off x="7297553" y="1870612"/>
            <a:ext cx="1122944" cy="1075662"/>
          </a:xfr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2437389" y="3283838"/>
            <a:ext cx="2173704" cy="90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Always-On Detection</a:t>
            </a:r>
            <a:r>
              <a:rPr lang="en-US" i="1" dirty="0"/>
              <a:t> </a:t>
            </a:r>
            <a:r>
              <a:rPr lang="en-US" b="1" dirty="0"/>
              <a:t>and</a:t>
            </a:r>
            <a:r>
              <a:rPr lang="en-US" i="1" dirty="0"/>
              <a:t> </a:t>
            </a:r>
            <a:r>
              <a:rPr lang="en-US" b="1" dirty="0"/>
              <a:t>Mitigation</a:t>
            </a:r>
            <a:r>
              <a:rPr lang="en-US" i="1" dirty="0"/>
              <a:t> </a:t>
            </a:r>
          </a:p>
          <a:p>
            <a:r>
              <a:rPr lang="en-US" sz="1100" i="1" dirty="0"/>
              <a:t>Minimizes impact on  application latency</a:t>
            </a:r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7245"/>
          <a:stretch/>
        </p:blipFill>
        <p:spPr>
          <a:xfrm>
            <a:off x="3072936" y="1981809"/>
            <a:ext cx="1001356" cy="866190"/>
          </a:xfr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36789" y="93440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Four key pillars…</a:t>
            </a:r>
          </a:p>
        </p:txBody>
      </p:sp>
    </p:spTree>
    <p:extLst>
      <p:ext uri="{BB962C8B-B14F-4D97-AF65-F5344CB8AC3E}">
        <p14:creationId xmlns:p14="http://schemas.microsoft.com/office/powerpoint/2010/main" val="3766237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Shield Advanced</a:t>
            </a:r>
          </a:p>
        </p:txBody>
      </p:sp>
      <p:pic>
        <p:nvPicPr>
          <p:cNvPr id="5" name="Picture 6" descr="Image result for CloudFr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65" y="2044525"/>
            <a:ext cx="1487514" cy="96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Rout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396" y="2035736"/>
            <a:ext cx="1013660" cy="98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Elastic Load Balanc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353" y="2149689"/>
            <a:ext cx="752681" cy="75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22721" y="2035736"/>
            <a:ext cx="2127505" cy="1374832"/>
            <a:chOff x="403746" y="2035736"/>
            <a:chExt cx="2127505" cy="13748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2703" t="6407" r="5221" b="5942"/>
            <a:stretch/>
          </p:blipFill>
          <p:spPr>
            <a:xfrm>
              <a:off x="551809" y="2035736"/>
              <a:ext cx="1831379" cy="96671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03746" y="3133569"/>
              <a:ext cx="2127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Application Load Balancer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719424" y="3133570"/>
            <a:ext cx="1824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Classic Load Balancer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8009" y="3138944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Amazon CloudFront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1684" y="3138944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Amazon Route 53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36789" y="93440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Available today on..</a:t>
            </a:r>
          </a:p>
        </p:txBody>
      </p:sp>
    </p:spTree>
    <p:extLst>
      <p:ext uri="{BB962C8B-B14F-4D97-AF65-F5344CB8AC3E}">
        <p14:creationId xmlns:p14="http://schemas.microsoft.com/office/powerpoint/2010/main" val="924932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Advanced L3/4 &amp; L7 DDoS protection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5" name="Cross 24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4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Advanced L3/4 &amp; L7 DDoS protection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96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Advanced L3/4 &amp; L7 DDoS protection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81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>
                <a:cs typeface="Arial"/>
                <a:sym typeface="Calibri" charset="0"/>
              </a:rPr>
              <a:t>Advanced L3/4 &amp; L7 DDoS </a:t>
            </a:r>
            <a:r>
              <a:rPr lang="en-US" sz="1600" b="1" dirty="0">
                <a:cs typeface="Arial"/>
                <a:sym typeface="Calibri" charset="0"/>
              </a:rPr>
              <a:t>protection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52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Advanced L3/4 &amp; L7 DDoS protection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Advanced L3/4 &amp; L7 DDoS protection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5" name="Cross 24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94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633675" cy="591904"/>
          </a:xfrm>
        </p:spPr>
        <p:txBody>
          <a:bodyPr/>
          <a:lstStyle/>
          <a:p>
            <a:r>
              <a:rPr lang="en-US" dirty="0"/>
              <a:t>Always-on monitoring and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6" y="1392640"/>
            <a:ext cx="4166070" cy="19141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27" y="1217973"/>
            <a:ext cx="3045226" cy="23120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432" y="3939811"/>
            <a:ext cx="333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Network flow monitoring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0401" y="3939811"/>
            <a:ext cx="333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Application traffic monitoring</a:t>
            </a:r>
          </a:p>
        </p:txBody>
      </p:sp>
    </p:spTree>
    <p:extLst>
      <p:ext uri="{BB962C8B-B14F-4D97-AF65-F5344CB8AC3E}">
        <p14:creationId xmlns:p14="http://schemas.microsoft.com/office/powerpoint/2010/main" val="391881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Types of DDoS attacks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1084840"/>
            <a:ext cx="8458201" cy="3772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100" dirty="0">
              <a:latin typeface="Calibri Light"/>
              <a:cs typeface="Calibri Light"/>
            </a:endParaRPr>
          </a:p>
        </p:txBody>
      </p:sp>
      <p:pic>
        <p:nvPicPr>
          <p:cNvPr id="7" name="Picture 6" descr="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1028700"/>
            <a:ext cx="3291840" cy="3872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662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633675" cy="591904"/>
          </a:xfrm>
        </p:spPr>
        <p:txBody>
          <a:bodyPr/>
          <a:lstStyle/>
          <a:p>
            <a:r>
              <a:rPr lang="en-US" dirty="0"/>
              <a:t>Always-on monitoring and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3488017"/>
            <a:ext cx="333247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600" b="1" dirty="0"/>
              <a:t>Signature based            detection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36278" y="3488017"/>
            <a:ext cx="2707072" cy="6049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Heuristics-based  anomaly detection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07" y="1615684"/>
            <a:ext cx="1679186" cy="1679186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3" y="1543909"/>
            <a:ext cx="2827530" cy="164939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62" y="1656754"/>
            <a:ext cx="1423704" cy="1423704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237264" y="3488017"/>
            <a:ext cx="2707072" cy="6049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Baselining</a:t>
            </a:r>
          </a:p>
        </p:txBody>
      </p:sp>
    </p:spTree>
    <p:extLst>
      <p:ext uri="{BB962C8B-B14F-4D97-AF65-F5344CB8AC3E}">
        <p14:creationId xmlns:p14="http://schemas.microsoft.com/office/powerpoint/2010/main" val="1459789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Always-on monitoring and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94" y="1888145"/>
            <a:ext cx="5394515" cy="160827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/>
              <a:t>Detects anomaly based on attributes such as: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Source IP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Source ASN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Traffic levels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Validated sources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66209" y="3105016"/>
            <a:ext cx="2664522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46" y="1543637"/>
            <a:ext cx="2318102" cy="231810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Heuristics-based anomaly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088284" y="1388962"/>
            <a:ext cx="2639027" cy="2627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84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Always-on monitoring and detection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66209" y="3105016"/>
            <a:ext cx="2664522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57" y="1261670"/>
            <a:ext cx="2923468" cy="292346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00194" y="1888145"/>
            <a:ext cx="5394515" cy="160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/>
              <a:t>Continuously baselining normal traffic patterns: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HTTP Requests per second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Source IP Address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URLs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User-Agents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Baselining</a:t>
            </a:r>
          </a:p>
        </p:txBody>
      </p:sp>
    </p:spTree>
    <p:extLst>
      <p:ext uri="{BB962C8B-B14F-4D97-AF65-F5344CB8AC3E}">
        <p14:creationId xmlns:p14="http://schemas.microsoft.com/office/powerpoint/2010/main" val="2276560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Advanced L3/4 &amp; L7 DDoS protection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2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Advanced DDoS protection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094240" y="982907"/>
            <a:ext cx="3329798" cy="1828981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cs typeface="Arial"/>
                <a:sym typeface="Calibri" charset="0"/>
              </a:rPr>
              <a:t>Layer 7 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solidFill>
                  <a:schemeClr val="accent1"/>
                </a:solidFill>
                <a:cs typeface="Arial"/>
                <a:sym typeface="Calibri" charset="0"/>
              </a:rPr>
              <a:t>application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solidFill>
                  <a:schemeClr val="accent1"/>
                </a:solidFill>
                <a:cs typeface="Arial"/>
                <a:sym typeface="Calibri" charset="0"/>
              </a:rPr>
              <a:t>protection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73972" y="982907"/>
            <a:ext cx="3329798" cy="1824634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cs typeface="Arial"/>
                <a:sym typeface="Calibri" charset="0"/>
              </a:rPr>
              <a:t>Layer 3/4           </a:t>
            </a:r>
            <a:r>
              <a:rPr lang="en-US" sz="1800" b="1" dirty="0">
                <a:solidFill>
                  <a:schemeClr val="accent1"/>
                </a:solidFill>
                <a:cs typeface="Arial"/>
                <a:sym typeface="Calibri" charset="0"/>
              </a:rPr>
              <a:t>infrastructure         protection</a:t>
            </a:r>
          </a:p>
        </p:txBody>
      </p:sp>
      <p:pic>
        <p:nvPicPr>
          <p:cNvPr id="20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31" y="2968592"/>
            <a:ext cx="885017" cy="1070947"/>
          </a:xfrm>
          <a:prstGeom prst="rect">
            <a:avLst/>
          </a:prstGeom>
          <a:solidFill>
            <a:srgbClr val="FFFFFF">
              <a:alpha val="0"/>
            </a:srgb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29258" y="2894452"/>
            <a:ext cx="1219227" cy="1219227"/>
            <a:chOff x="2006209" y="3181167"/>
            <a:chExt cx="865323" cy="865323"/>
          </a:xfrm>
        </p:grpSpPr>
        <p:grpSp>
          <p:nvGrpSpPr>
            <p:cNvPr id="16" name="Group 15"/>
            <p:cNvGrpSpPr/>
            <p:nvPr/>
          </p:nvGrpSpPr>
          <p:grpSpPr>
            <a:xfrm>
              <a:off x="2006209" y="3181167"/>
              <a:ext cx="865323" cy="865323"/>
              <a:chOff x="7239817" y="263795"/>
              <a:chExt cx="865323" cy="86532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817" y="263795"/>
                <a:ext cx="865323" cy="865323"/>
              </a:xfrm>
              <a:prstGeom prst="rect">
                <a:avLst/>
              </a:prstGeom>
            </p:spPr>
          </p:pic>
          <p:pic>
            <p:nvPicPr>
              <p:cNvPr id="18" name="Content Placeholder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342" y="469503"/>
                <a:ext cx="508272" cy="508272"/>
              </a:xfrm>
              <a:prstGeom prst="rect">
                <a:avLst/>
              </a:prstGeom>
            </p:spPr>
          </p:pic>
        </p:grpSp>
        <p:sp>
          <p:nvSpPr>
            <p:cNvPr id="21" name="Cross 20"/>
            <p:cNvSpPr/>
            <p:nvPr/>
          </p:nvSpPr>
          <p:spPr>
            <a:xfrm>
              <a:off x="2449473" y="3633888"/>
              <a:ext cx="184190" cy="190845"/>
            </a:xfrm>
            <a:prstGeom prst="plus">
              <a:avLst>
                <a:gd name="adj" fmla="val 31705"/>
              </a:avLst>
            </a:prstGeom>
            <a:ln w="1270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1094003" y="1159518"/>
            <a:ext cx="2752344" cy="301669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82967" y="1159517"/>
            <a:ext cx="2752344" cy="301669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604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Advanced DDoS protection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094240" y="982907"/>
            <a:ext cx="3329798" cy="1828981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cs typeface="Arial"/>
                <a:sym typeface="Calibri" charset="0"/>
              </a:rPr>
              <a:t>Layer 7 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solidFill>
                  <a:schemeClr val="accent1"/>
                </a:solidFill>
                <a:cs typeface="Arial"/>
                <a:sym typeface="Calibri" charset="0"/>
              </a:rPr>
              <a:t>Application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solidFill>
                  <a:schemeClr val="accent1"/>
                </a:solidFill>
                <a:cs typeface="Arial"/>
                <a:sym typeface="Calibri" charset="0"/>
              </a:rPr>
              <a:t>protection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773972" y="982907"/>
            <a:ext cx="3329798" cy="1824634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cs typeface="Arial"/>
                <a:sym typeface="Calibri" charset="0"/>
              </a:rPr>
              <a:t>Layer 3/4           </a:t>
            </a:r>
            <a:r>
              <a:rPr lang="en-US" sz="1800" b="1" dirty="0">
                <a:solidFill>
                  <a:schemeClr val="accent1"/>
                </a:solidFill>
                <a:cs typeface="Arial"/>
                <a:sym typeface="Calibri" charset="0"/>
              </a:rPr>
              <a:t>Infrastructure         protection</a:t>
            </a:r>
          </a:p>
        </p:txBody>
      </p:sp>
      <p:pic>
        <p:nvPicPr>
          <p:cNvPr id="21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31" y="2968592"/>
            <a:ext cx="885017" cy="1070947"/>
          </a:xfrm>
          <a:prstGeom prst="rect">
            <a:avLst/>
          </a:prstGeom>
          <a:solidFill>
            <a:srgbClr val="FFFFFF">
              <a:alpha val="0"/>
            </a:srgb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829258" y="2894452"/>
            <a:ext cx="1219227" cy="1219227"/>
            <a:chOff x="2006209" y="3181167"/>
            <a:chExt cx="865323" cy="865323"/>
          </a:xfrm>
        </p:grpSpPr>
        <p:grpSp>
          <p:nvGrpSpPr>
            <p:cNvPr id="23" name="Group 22"/>
            <p:cNvGrpSpPr/>
            <p:nvPr/>
          </p:nvGrpSpPr>
          <p:grpSpPr>
            <a:xfrm>
              <a:off x="2006209" y="3181167"/>
              <a:ext cx="865323" cy="865323"/>
              <a:chOff x="7239817" y="263795"/>
              <a:chExt cx="865323" cy="865323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817" y="263795"/>
                <a:ext cx="865323" cy="865323"/>
              </a:xfrm>
              <a:prstGeom prst="rect">
                <a:avLst/>
              </a:prstGeom>
            </p:spPr>
          </p:pic>
          <p:pic>
            <p:nvPicPr>
              <p:cNvPr id="26" name="Content Placeholder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342" y="469503"/>
                <a:ext cx="508272" cy="508272"/>
              </a:xfrm>
              <a:prstGeom prst="rect">
                <a:avLst/>
              </a:prstGeom>
            </p:spPr>
          </p:pic>
        </p:grpSp>
        <p:sp>
          <p:nvSpPr>
            <p:cNvPr id="24" name="Cross 23"/>
            <p:cNvSpPr/>
            <p:nvPr/>
          </p:nvSpPr>
          <p:spPr>
            <a:xfrm>
              <a:off x="2449473" y="3633888"/>
              <a:ext cx="184190" cy="190845"/>
            </a:xfrm>
            <a:prstGeom prst="plus">
              <a:avLst>
                <a:gd name="adj" fmla="val 31705"/>
              </a:avLst>
            </a:prstGeom>
            <a:ln w="1270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1094003" y="1159518"/>
            <a:ext cx="2752344" cy="301669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382967" y="1159517"/>
            <a:ext cx="2752344" cy="3016697"/>
          </a:xfrm>
          <a:prstGeom prst="roundRect">
            <a:avLst/>
          </a:prstGeom>
          <a:solidFill>
            <a:srgbClr val="FFFFFF">
              <a:alpha val="91000"/>
            </a:srgbClr>
          </a:solidFill>
          <a:ln w="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827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3/4 infrastructure protection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1980" y="3780732"/>
            <a:ext cx="1549614" cy="60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Deterministic filtering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1621" y="3780732"/>
            <a:ext cx="2403221" cy="604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Traffic prioritization based on scoring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3" y="1831800"/>
            <a:ext cx="1551008" cy="1551008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491210" y="3776228"/>
            <a:ext cx="2035708" cy="604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Advanced routing policies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427" y="1884665"/>
            <a:ext cx="1445274" cy="1445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812" y="1986495"/>
            <a:ext cx="1630838" cy="12416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09431" y="115464"/>
            <a:ext cx="865323" cy="865323"/>
            <a:chOff x="7239817" y="263795"/>
            <a:chExt cx="865323" cy="86532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817" y="263795"/>
              <a:ext cx="865323" cy="865323"/>
            </a:xfrm>
            <a:prstGeom prst="rect">
              <a:avLst/>
            </a:prstGeom>
          </p:spPr>
        </p:pic>
        <p:pic>
          <p:nvPicPr>
            <p:cNvPr id="15" name="Content Placeholder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342" y="469503"/>
              <a:ext cx="508272" cy="508272"/>
            </a:xfrm>
            <a:prstGeom prst="rect">
              <a:avLst/>
            </a:prstGeom>
          </p:spPr>
        </p:pic>
      </p:grpSp>
      <p:sp>
        <p:nvSpPr>
          <p:cNvPr id="16" name="Cross 15"/>
          <p:cNvSpPr/>
          <p:nvPr/>
        </p:nvSpPr>
        <p:spPr>
          <a:xfrm>
            <a:off x="8552695" y="568185"/>
            <a:ext cx="184190" cy="190845"/>
          </a:xfrm>
          <a:prstGeom prst="plus">
            <a:avLst>
              <a:gd name="adj" fmla="val 31705"/>
            </a:avLst>
          </a:prstGeom>
          <a:ln w="127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Advanced mitigation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48135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3/4 infrastructure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4987" y="1766456"/>
            <a:ext cx="3516702" cy="2318003"/>
          </a:xfrm>
        </p:spPr>
        <p:txBody>
          <a:bodyPr/>
          <a:lstStyle/>
          <a:p>
            <a:r>
              <a:rPr lang="en-US" sz="1800" b="1" dirty="0"/>
              <a:t>Automatically filters malformed TCP packets</a:t>
            </a:r>
          </a:p>
          <a:p>
            <a:endParaRPr lang="en-US" sz="2000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IP checksum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TCP valid flags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UDP payload length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DNS request 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2" y="1767442"/>
            <a:ext cx="2316030" cy="231603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109431" y="115464"/>
            <a:ext cx="865323" cy="865323"/>
            <a:chOff x="7239817" y="263795"/>
            <a:chExt cx="865323" cy="86532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817" y="263795"/>
              <a:ext cx="865323" cy="865323"/>
            </a:xfrm>
            <a:prstGeom prst="rect">
              <a:avLst/>
            </a:prstGeom>
          </p:spPr>
        </p:pic>
        <p:pic>
          <p:nvPicPr>
            <p:cNvPr id="14" name="Content Placeholder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342" y="469503"/>
              <a:ext cx="508272" cy="508272"/>
            </a:xfrm>
            <a:prstGeom prst="rect">
              <a:avLst/>
            </a:prstGeom>
          </p:spPr>
        </p:pic>
      </p:grpSp>
      <p:sp>
        <p:nvSpPr>
          <p:cNvPr id="15" name="Cross 14"/>
          <p:cNvSpPr/>
          <p:nvPr/>
        </p:nvSpPr>
        <p:spPr>
          <a:xfrm>
            <a:off x="8552695" y="568185"/>
            <a:ext cx="184190" cy="190845"/>
          </a:xfrm>
          <a:prstGeom prst="plus">
            <a:avLst>
              <a:gd name="adj" fmla="val 31705"/>
            </a:avLst>
          </a:prstGeom>
          <a:ln w="127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Deterministic filtering</a:t>
            </a:r>
          </a:p>
        </p:txBody>
      </p:sp>
    </p:spTree>
    <p:extLst>
      <p:ext uri="{BB962C8B-B14F-4D97-AF65-F5344CB8AC3E}">
        <p14:creationId xmlns:p14="http://schemas.microsoft.com/office/powerpoint/2010/main" val="51937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2" y="1181490"/>
            <a:ext cx="1813207" cy="18132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74" y="1121580"/>
            <a:ext cx="1931621" cy="193162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73433" y="2794684"/>
            <a:ext cx="2748731" cy="1833052"/>
          </a:xfrm>
        </p:spPr>
        <p:txBody>
          <a:bodyPr>
            <a:noAutofit/>
          </a:bodyPr>
          <a:lstStyle/>
          <a:p>
            <a:pPr marL="0" lvl="0" indent="0">
              <a:buClr>
                <a:srgbClr val="EE980F"/>
              </a:buClr>
              <a:buNone/>
            </a:pPr>
            <a:r>
              <a:rPr lang="en-US" sz="1600" b="1" dirty="0">
                <a:solidFill>
                  <a:schemeClr val="tx1"/>
                </a:solidFill>
                <a:latin typeface="+mj-lt"/>
                <a:cs typeface="Helvetica Light"/>
              </a:rPr>
              <a:t>Low suspicion attributes</a:t>
            </a:r>
            <a:endParaRPr lang="en-US" sz="1600" dirty="0">
              <a:solidFill>
                <a:schemeClr val="tx1"/>
              </a:solidFill>
              <a:latin typeface="+mj-lt"/>
              <a:cs typeface="Helvetica Light"/>
            </a:endParaRPr>
          </a:p>
          <a:p>
            <a:pPr marL="228600" lvl="0" indent="-228600">
              <a:buClr>
                <a:srgbClr val="EE980F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+mj-lt"/>
                <a:cs typeface="Helvetica Light"/>
              </a:rPr>
              <a:t>Normal packet or request header</a:t>
            </a:r>
          </a:p>
          <a:p>
            <a:pPr marL="228600" lvl="0" indent="-228600">
              <a:buClr>
                <a:srgbClr val="EE980F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+mj-lt"/>
                <a:cs typeface="Helvetica Light"/>
              </a:rPr>
              <a:t>Traffic composition and volume is typical given its source</a:t>
            </a:r>
          </a:p>
          <a:p>
            <a:pPr marL="228600" lvl="0" indent="-228600">
              <a:buClr>
                <a:srgbClr val="EE980F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+mj-lt"/>
                <a:cs typeface="Helvetica Light"/>
              </a:rPr>
              <a:t>Traffic valid for its destination</a:t>
            </a:r>
          </a:p>
          <a:p>
            <a:pPr lvl="0">
              <a:buClr>
                <a:srgbClr val="EE980F"/>
              </a:buClr>
            </a:pPr>
            <a:endParaRPr lang="en-US" sz="1400" dirty="0">
              <a:solidFill>
                <a:schemeClr val="tx1"/>
              </a:solidFill>
              <a:latin typeface="+mj-lt"/>
              <a:cs typeface="Helvetica Light"/>
            </a:endParaRPr>
          </a:p>
          <a:p>
            <a:pPr lvl="0">
              <a:buClr>
                <a:srgbClr val="EE980F"/>
              </a:buClr>
            </a:pPr>
            <a:endParaRPr lang="en-US" sz="1400" dirty="0">
              <a:solidFill>
                <a:schemeClr val="tx1"/>
              </a:solidFill>
              <a:latin typeface="+mj-lt"/>
              <a:cs typeface="Helvetica Light"/>
            </a:endParaRPr>
          </a:p>
          <a:p>
            <a:pPr lvl="0">
              <a:buClr>
                <a:srgbClr val="EE980F"/>
              </a:buClr>
            </a:pPr>
            <a:endParaRPr lang="en-US" sz="1400" dirty="0">
              <a:solidFill>
                <a:schemeClr val="tx1"/>
              </a:solidFill>
              <a:latin typeface="+mj-lt"/>
              <a:cs typeface="Helvetica Light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953733" y="2794684"/>
            <a:ext cx="3589021" cy="1833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Calibri" pitchFamily="34" charset="0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FCC351"/>
                </a:solidFill>
                <a:latin typeface="Calibri" pitchFamily="34" charset="0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Calibri" pitchFamily="34" charset="0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FCC351"/>
                </a:solidFill>
                <a:latin typeface="Calibri" pitchFamily="34" charset="0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Calibri" pitchFamily="34" charset="0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980F"/>
              </a:buClr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+mj-lt"/>
                <a:cs typeface="Helvetica Light"/>
              </a:rPr>
              <a:t>High suspicion attributes</a:t>
            </a:r>
            <a:endParaRPr lang="en-US" sz="1600" dirty="0">
              <a:solidFill>
                <a:schemeClr val="tx1"/>
              </a:solidFill>
              <a:latin typeface="+mj-lt"/>
              <a:cs typeface="Helvetica Light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+mj-lt"/>
                <a:cs typeface="Helvetica Light"/>
              </a:rPr>
              <a:t>Suspicious packet or request headers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+mj-lt"/>
                <a:cs typeface="Helvetica Light"/>
              </a:rPr>
              <a:t>Entropy in traffic by header attribute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+mj-lt"/>
                <a:cs typeface="Helvetica Light"/>
              </a:rPr>
              <a:t>Entropy in traffic source and volume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+mj-lt"/>
                <a:cs typeface="Helvetica Light"/>
              </a:rPr>
              <a:t>Traffic source has a poor reputation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+mj-lt"/>
                <a:cs typeface="Helvetica Light"/>
              </a:rPr>
              <a:t>Traffic invalid for its destination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+mj-lt"/>
                <a:cs typeface="Helvetica Light"/>
              </a:rPr>
              <a:t>Request with cache-busting attributes</a:t>
            </a:r>
          </a:p>
          <a:p>
            <a:pPr>
              <a:buClr>
                <a:srgbClr val="EE980F"/>
              </a:buClr>
            </a:pPr>
            <a:endParaRPr lang="en-US" sz="1400" dirty="0">
              <a:solidFill>
                <a:schemeClr val="tx1"/>
              </a:solidFill>
              <a:latin typeface="+mj-lt"/>
              <a:cs typeface="Helvetica Light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dirty="0"/>
              <a:t>Layer 3/4 infrastructure protection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109431" y="115464"/>
            <a:ext cx="865323" cy="865323"/>
            <a:chOff x="7239817" y="263795"/>
            <a:chExt cx="865323" cy="86532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817" y="263795"/>
              <a:ext cx="865323" cy="865323"/>
            </a:xfrm>
            <a:prstGeom prst="rect">
              <a:avLst/>
            </a:prstGeom>
          </p:spPr>
        </p:pic>
        <p:pic>
          <p:nvPicPr>
            <p:cNvPr id="17" name="Content Placeholder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342" y="469503"/>
              <a:ext cx="508272" cy="508272"/>
            </a:xfrm>
            <a:prstGeom prst="rect">
              <a:avLst/>
            </a:prstGeom>
          </p:spPr>
        </p:pic>
      </p:grpSp>
      <p:sp>
        <p:nvSpPr>
          <p:cNvPr id="18" name="Cross 17"/>
          <p:cNvSpPr/>
          <p:nvPr/>
        </p:nvSpPr>
        <p:spPr>
          <a:xfrm>
            <a:off x="8552695" y="568185"/>
            <a:ext cx="184190" cy="190845"/>
          </a:xfrm>
          <a:prstGeom prst="plus">
            <a:avLst>
              <a:gd name="adj" fmla="val 31705"/>
            </a:avLst>
          </a:prstGeom>
          <a:ln w="127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Traffic prioritization based on scoring</a:t>
            </a:r>
          </a:p>
        </p:txBody>
      </p:sp>
    </p:spTree>
    <p:extLst>
      <p:ext uri="{BB962C8B-B14F-4D97-AF65-F5344CB8AC3E}">
        <p14:creationId xmlns:p14="http://schemas.microsoft.com/office/powerpoint/2010/main" val="3406583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3/4 infrastructure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260725"/>
            <a:ext cx="7080011" cy="1343097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/>
              <a:t>Inline inspection and scoring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/>
              <a:t>Preferentially discard lower priority (attack) traffic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/>
              <a:t>False positives are avoided and legitimate viewers are protected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5071" y="3151770"/>
            <a:ext cx="2664522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700575" y="2239060"/>
            <a:ext cx="7618739" cy="2621207"/>
            <a:chOff x="595071" y="2344564"/>
            <a:chExt cx="7618739" cy="2621207"/>
          </a:xfrm>
          <a:effectLst/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071" y="2344564"/>
              <a:ext cx="7618739" cy="2621207"/>
            </a:xfrm>
            <a:prstGeom prst="rect">
              <a:avLst/>
            </a:prstGeom>
            <a:effectLst/>
          </p:spPr>
        </p:pic>
        <p:sp>
          <p:nvSpPr>
            <p:cNvPr id="21" name="Rounded Rectangular Callout 20"/>
            <p:cNvSpPr/>
            <p:nvPr/>
          </p:nvSpPr>
          <p:spPr>
            <a:xfrm>
              <a:off x="4359767" y="2564670"/>
              <a:ext cx="1756228" cy="590827"/>
            </a:xfrm>
            <a:prstGeom prst="wedgeRoundRectCallout">
              <a:avLst>
                <a:gd name="adj1" fmla="val -62645"/>
                <a:gd name="adj2" fmla="val 89869"/>
                <a:gd name="adj3" fmla="val 1666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High-suspicion packets dropped</a:t>
              </a:r>
            </a:p>
          </p:txBody>
        </p:sp>
        <p:sp>
          <p:nvSpPr>
            <p:cNvPr id="22" name="Rounded Rectangular Callout 21"/>
            <p:cNvSpPr/>
            <p:nvPr/>
          </p:nvSpPr>
          <p:spPr>
            <a:xfrm>
              <a:off x="1845728" y="3425371"/>
              <a:ext cx="1886857" cy="606362"/>
            </a:xfrm>
            <a:prstGeom prst="wedgeRoundRectCallout">
              <a:avLst>
                <a:gd name="adj1" fmla="val 16090"/>
                <a:gd name="adj2" fmla="val 119606"/>
                <a:gd name="adj3" fmla="val 1666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Low-suspicion packets retained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109431" y="115464"/>
            <a:ext cx="865323" cy="865323"/>
            <a:chOff x="7239817" y="263795"/>
            <a:chExt cx="865323" cy="8653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817" y="263795"/>
              <a:ext cx="865323" cy="865323"/>
            </a:xfrm>
            <a:prstGeom prst="rect">
              <a:avLst/>
            </a:prstGeom>
          </p:spPr>
        </p:pic>
        <p:pic>
          <p:nvPicPr>
            <p:cNvPr id="14" name="Content Placeholder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342" y="469503"/>
              <a:ext cx="508272" cy="508272"/>
            </a:xfrm>
            <a:prstGeom prst="rect">
              <a:avLst/>
            </a:prstGeom>
          </p:spPr>
        </p:pic>
      </p:grpSp>
      <p:sp>
        <p:nvSpPr>
          <p:cNvPr id="18" name="Cross 17"/>
          <p:cNvSpPr/>
          <p:nvPr/>
        </p:nvSpPr>
        <p:spPr>
          <a:xfrm>
            <a:off x="8552695" y="568185"/>
            <a:ext cx="184190" cy="190845"/>
          </a:xfrm>
          <a:prstGeom prst="plus">
            <a:avLst>
              <a:gd name="adj" fmla="val 31705"/>
            </a:avLst>
          </a:prstGeom>
          <a:ln w="127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Traffic prioritization based on scoring</a:t>
            </a:r>
          </a:p>
        </p:txBody>
      </p:sp>
    </p:spTree>
    <p:extLst>
      <p:ext uri="{BB962C8B-B14F-4D97-AF65-F5344CB8AC3E}">
        <p14:creationId xmlns:p14="http://schemas.microsoft.com/office/powerpoint/2010/main" val="354141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Types of DDoS attacks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1084840"/>
            <a:ext cx="8458201" cy="3772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100" dirty="0">
              <a:latin typeface="Calibri Light"/>
              <a:cs typeface="Calibri Light"/>
            </a:endParaRPr>
          </a:p>
        </p:txBody>
      </p:sp>
      <p:pic>
        <p:nvPicPr>
          <p:cNvPr id="7" name="Picture 6" descr="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1028700"/>
            <a:ext cx="3291840" cy="3872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ounded Rectangular Callout 7" descr=" 8"/>
          <p:cNvSpPr/>
          <p:nvPr/>
        </p:nvSpPr>
        <p:spPr>
          <a:xfrm>
            <a:off x="4359918" y="3038527"/>
            <a:ext cx="3382298" cy="1373324"/>
          </a:xfrm>
          <a:prstGeom prst="wedgeRoundRectCallout">
            <a:avLst>
              <a:gd name="adj1" fmla="val -78798"/>
              <a:gd name="adj2" fmla="val -16814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Volumetric DDoS attacks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Congest networks by flooding them with more traffic than they are able to handle (e.g., UDP reflection attacks)</a:t>
            </a:r>
          </a:p>
        </p:txBody>
      </p:sp>
    </p:spTree>
    <p:extLst>
      <p:ext uri="{BB962C8B-B14F-4D97-AF65-F5344CB8AC3E}">
        <p14:creationId xmlns:p14="http://schemas.microsoft.com/office/powerpoint/2010/main" val="234028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3/4 infrastructure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08" y="1816103"/>
            <a:ext cx="5438258" cy="1807378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Distributed scrubbing and bandwidth capacity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Automated routing policies to absorb large attacks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Manual traffic engineering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</a:pPr>
            <a:endParaRPr lang="en-US" sz="1600" dirty="0"/>
          </a:p>
          <a:p>
            <a:pPr algn="ctr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1800" i="1" dirty="0">
                <a:solidFill>
                  <a:schemeClr val="accent1"/>
                </a:solidFill>
              </a:rPr>
              <a:t>Bring Additional mitigation capacity Inline for Large and Sophisticated DDoS Attacks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81" y="1647232"/>
            <a:ext cx="2172412" cy="21724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109431" y="115464"/>
            <a:ext cx="865323" cy="865323"/>
            <a:chOff x="7239817" y="263795"/>
            <a:chExt cx="865323" cy="86532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817" y="263795"/>
              <a:ext cx="865323" cy="865323"/>
            </a:xfrm>
            <a:prstGeom prst="rect">
              <a:avLst/>
            </a:prstGeom>
          </p:spPr>
        </p:pic>
        <p:pic>
          <p:nvPicPr>
            <p:cNvPr id="16" name="Content Placeholder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342" y="469503"/>
              <a:ext cx="508272" cy="508272"/>
            </a:xfrm>
            <a:prstGeom prst="rect">
              <a:avLst/>
            </a:prstGeom>
          </p:spPr>
        </p:pic>
      </p:grpSp>
      <p:sp>
        <p:nvSpPr>
          <p:cNvPr id="17" name="Cross 16"/>
          <p:cNvSpPr/>
          <p:nvPr/>
        </p:nvSpPr>
        <p:spPr>
          <a:xfrm>
            <a:off x="8552695" y="568185"/>
            <a:ext cx="184190" cy="190845"/>
          </a:xfrm>
          <a:prstGeom prst="plus">
            <a:avLst>
              <a:gd name="adj" fmla="val 31705"/>
            </a:avLst>
          </a:prstGeom>
          <a:ln w="127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Advanced routing policies</a:t>
            </a:r>
          </a:p>
        </p:txBody>
      </p:sp>
    </p:spTree>
    <p:extLst>
      <p:ext uri="{BB962C8B-B14F-4D97-AF65-F5344CB8AC3E}">
        <p14:creationId xmlns:p14="http://schemas.microsoft.com/office/powerpoint/2010/main" val="3040107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Advanced DDoS protection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094240" y="982907"/>
            <a:ext cx="3329798" cy="1828981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cs typeface="Arial"/>
                <a:sym typeface="Calibri" charset="0"/>
              </a:rPr>
              <a:t>Layer 7 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solidFill>
                  <a:schemeClr val="accent1"/>
                </a:solidFill>
                <a:cs typeface="Arial"/>
                <a:sym typeface="Calibri" charset="0"/>
              </a:rPr>
              <a:t>Application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solidFill>
                  <a:schemeClr val="accent1"/>
                </a:solidFill>
                <a:cs typeface="Arial"/>
                <a:sym typeface="Calibri" charset="0"/>
              </a:rPr>
              <a:t>protection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773972" y="982907"/>
            <a:ext cx="3329798" cy="1824634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800" b="1" dirty="0">
                <a:cs typeface="Arial"/>
                <a:sym typeface="Calibri" charset="0"/>
              </a:rPr>
              <a:t>Layer 3/4           </a:t>
            </a:r>
            <a:r>
              <a:rPr lang="en-US" sz="1800" b="1" dirty="0">
                <a:solidFill>
                  <a:schemeClr val="accent1"/>
                </a:solidFill>
                <a:cs typeface="Arial"/>
                <a:sym typeface="Calibri" charset="0"/>
              </a:rPr>
              <a:t>Infrastructure         protection</a:t>
            </a:r>
          </a:p>
        </p:txBody>
      </p:sp>
      <p:pic>
        <p:nvPicPr>
          <p:cNvPr id="21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31" y="2968592"/>
            <a:ext cx="885017" cy="1070947"/>
          </a:xfrm>
          <a:prstGeom prst="rect">
            <a:avLst/>
          </a:prstGeom>
          <a:solidFill>
            <a:srgbClr val="FFFFFF">
              <a:alpha val="0"/>
            </a:srgbClr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829258" y="2894452"/>
            <a:ext cx="1219227" cy="1219227"/>
            <a:chOff x="2006209" y="3181167"/>
            <a:chExt cx="865323" cy="865323"/>
          </a:xfrm>
        </p:grpSpPr>
        <p:grpSp>
          <p:nvGrpSpPr>
            <p:cNvPr id="23" name="Group 22"/>
            <p:cNvGrpSpPr/>
            <p:nvPr/>
          </p:nvGrpSpPr>
          <p:grpSpPr>
            <a:xfrm>
              <a:off x="2006209" y="3181167"/>
              <a:ext cx="865323" cy="865323"/>
              <a:chOff x="7239817" y="263795"/>
              <a:chExt cx="865323" cy="865323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817" y="263795"/>
                <a:ext cx="865323" cy="865323"/>
              </a:xfrm>
              <a:prstGeom prst="rect">
                <a:avLst/>
              </a:prstGeom>
            </p:spPr>
          </p:pic>
          <p:pic>
            <p:nvPicPr>
              <p:cNvPr id="26" name="Content Placeholder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342" y="469503"/>
                <a:ext cx="508272" cy="508272"/>
              </a:xfrm>
              <a:prstGeom prst="rect">
                <a:avLst/>
              </a:prstGeom>
            </p:spPr>
          </p:pic>
        </p:grpSp>
        <p:sp>
          <p:nvSpPr>
            <p:cNvPr id="24" name="Cross 23"/>
            <p:cNvSpPr/>
            <p:nvPr/>
          </p:nvSpPr>
          <p:spPr>
            <a:xfrm>
              <a:off x="2449473" y="3633888"/>
              <a:ext cx="184190" cy="190845"/>
            </a:xfrm>
            <a:prstGeom prst="plus">
              <a:avLst>
                <a:gd name="adj" fmla="val 31705"/>
              </a:avLst>
            </a:prstGeom>
            <a:ln w="1270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5382967" y="1159517"/>
            <a:ext cx="2752344" cy="301669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94003" y="1159518"/>
            <a:ext cx="2752344" cy="3016697"/>
          </a:xfrm>
          <a:prstGeom prst="roundRect">
            <a:avLst/>
          </a:prstGeom>
          <a:solidFill>
            <a:srgbClr val="FFFFFF">
              <a:alpha val="90000"/>
            </a:srgbClr>
          </a:solidFill>
          <a:ln w="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72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633675" cy="591904"/>
          </a:xfrm>
        </p:spPr>
        <p:txBody>
          <a:bodyPr/>
          <a:lstStyle/>
          <a:p>
            <a:r>
              <a:rPr lang="en-US" dirty="0"/>
              <a:t>AWS WAF – Layer 7 application protection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926" r="22434" b="44170"/>
          <a:stretch/>
        </p:blipFill>
        <p:spPr>
          <a:xfrm>
            <a:off x="866835" y="1960959"/>
            <a:ext cx="1685530" cy="1227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0234" r="23395" b="44409"/>
          <a:stretch/>
        </p:blipFill>
        <p:spPr>
          <a:xfrm>
            <a:off x="3731029" y="1997006"/>
            <a:ext cx="1748342" cy="1217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0654" t="1" r="20564" b="40744"/>
          <a:stretch/>
        </p:blipFill>
        <p:spPr>
          <a:xfrm>
            <a:off x="6661382" y="1998120"/>
            <a:ext cx="1716936" cy="122828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34999" y="1442871"/>
            <a:ext cx="7743320" cy="591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000" dirty="0"/>
          </a:p>
        </p:txBody>
      </p:sp>
      <p:pic>
        <p:nvPicPr>
          <p:cNvPr id="21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34" y="205236"/>
            <a:ext cx="547686" cy="6627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506394" y="3708965"/>
            <a:ext cx="2406412" cy="591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600" dirty="0"/>
              <a:t>Web traffic filtering with custom rules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401994" y="3708965"/>
            <a:ext cx="2406412" cy="591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600" dirty="0"/>
              <a:t>Malicious request blocking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316644" y="3708965"/>
            <a:ext cx="2406412" cy="591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1600" dirty="0"/>
              <a:t>Active monitoring</a:t>
            </a:r>
          </a:p>
          <a:p>
            <a:pPr algn="ctr"/>
            <a:r>
              <a:rPr lang="en-US" sz="1600" dirty="0"/>
              <a:t>and tuning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40592" y="1174224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247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WAF – Layer 7 application protection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91346" y="3665948"/>
            <a:ext cx="2573769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Self-service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26957" y="3665227"/>
            <a:ext cx="2571812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Engage DDoS      experts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46235" y="3665227"/>
            <a:ext cx="3033656" cy="60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Proactive DRT     engagement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74" y="2054872"/>
            <a:ext cx="1265778" cy="1265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1" y="1976239"/>
            <a:ext cx="1339838" cy="133983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572915" y="1998485"/>
            <a:ext cx="1580296" cy="1317592"/>
            <a:chOff x="6342802" y="1882218"/>
            <a:chExt cx="1859192" cy="155012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802" y="1882218"/>
              <a:ext cx="1550126" cy="155012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687" y="2446299"/>
              <a:ext cx="977307" cy="977307"/>
            </a:xfrm>
            <a:prstGeom prst="rect">
              <a:avLst/>
            </a:prstGeom>
          </p:spPr>
        </p:pic>
      </p:grpSp>
      <p:pic>
        <p:nvPicPr>
          <p:cNvPr id="12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34" y="205236"/>
            <a:ext cx="547686" cy="6627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36789" y="797928"/>
            <a:ext cx="8138169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Three modes of operation</a:t>
            </a:r>
          </a:p>
        </p:txBody>
      </p:sp>
    </p:spTree>
    <p:extLst>
      <p:ext uri="{BB962C8B-B14F-4D97-AF65-F5344CB8AC3E}">
        <p14:creationId xmlns:p14="http://schemas.microsoft.com/office/powerpoint/2010/main" val="921856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633675" cy="591904"/>
          </a:xfrm>
        </p:spPr>
        <p:txBody>
          <a:bodyPr/>
          <a:lstStyle/>
          <a:p>
            <a:r>
              <a:rPr lang="en-US" dirty="0"/>
              <a:t>AWS WAF – Layer 7 application protection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34999" y="1277979"/>
            <a:ext cx="7743320" cy="591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2947" y="1492217"/>
            <a:ext cx="2923469" cy="2588157"/>
          </a:xfrm>
        </p:spPr>
        <p:txBody>
          <a:bodyPr anchor="ctr" anchorCtr="0"/>
          <a:lstStyle/>
          <a:p>
            <a:r>
              <a:rPr lang="en-US" sz="2000" b="1" dirty="0"/>
              <a:t>AWS WAF included at no additional cost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746" y="1273659"/>
            <a:ext cx="3025272" cy="3025272"/>
          </a:xfrm>
          <a:prstGeom prst="rect">
            <a:avLst/>
          </a:prstGeom>
        </p:spPr>
      </p:pic>
      <p:pic>
        <p:nvPicPr>
          <p:cNvPr id="8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34" y="205236"/>
            <a:ext cx="547686" cy="6627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36789" y="797928"/>
            <a:ext cx="4909331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Self-service</a:t>
            </a:r>
          </a:p>
        </p:txBody>
      </p:sp>
    </p:spTree>
    <p:extLst>
      <p:ext uri="{BB962C8B-B14F-4D97-AF65-F5344CB8AC3E}">
        <p14:creationId xmlns:p14="http://schemas.microsoft.com/office/powerpoint/2010/main" val="2081563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40591" y="1150011"/>
            <a:ext cx="6667311" cy="3292703"/>
          </a:xfrm>
        </p:spPr>
        <p:txBody>
          <a:bodyPr anchor="ctr" anchorCtr="0"/>
          <a:lstStyle/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400" dirty="0"/>
              <a:t>You engage the AWS DDoS Response Team (DRT)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400" dirty="0"/>
              <a:t>DRT triages attack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400" dirty="0"/>
              <a:t>DRT assists you with creating AWS WAF rules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633675" cy="591904"/>
          </a:xfrm>
        </p:spPr>
        <p:txBody>
          <a:bodyPr/>
          <a:lstStyle/>
          <a:p>
            <a:r>
              <a:rPr lang="en-US" dirty="0"/>
              <a:t>AWS WAF – Layer 7 application protection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58" y="1592195"/>
            <a:ext cx="2167458" cy="2167458"/>
          </a:xfrm>
          <a:prstGeom prst="rect">
            <a:avLst/>
          </a:prstGeom>
        </p:spPr>
      </p:pic>
      <p:pic>
        <p:nvPicPr>
          <p:cNvPr id="15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34" y="205236"/>
            <a:ext cx="547686" cy="6627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36789" y="797928"/>
            <a:ext cx="4909331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Engage DDoS experts</a:t>
            </a:r>
          </a:p>
        </p:txBody>
      </p:sp>
    </p:spTree>
    <p:extLst>
      <p:ext uri="{BB962C8B-B14F-4D97-AF65-F5344CB8AC3E}">
        <p14:creationId xmlns:p14="http://schemas.microsoft.com/office/powerpoint/2010/main" val="1473241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633675" cy="591904"/>
          </a:xfrm>
        </p:spPr>
        <p:txBody>
          <a:bodyPr/>
          <a:lstStyle/>
          <a:p>
            <a:r>
              <a:rPr lang="en-US" dirty="0"/>
              <a:t>AWS WAF – Layer 7 application protection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34999" y="1277979"/>
            <a:ext cx="7743320" cy="591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6645704" y="1917248"/>
            <a:ext cx="2084480" cy="1660206"/>
            <a:chOff x="5602572" y="1277978"/>
            <a:chExt cx="3367891" cy="26823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572" y="1277978"/>
              <a:ext cx="2682393" cy="26823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296" y="2269204"/>
              <a:ext cx="1691167" cy="1691167"/>
            </a:xfrm>
            <a:prstGeom prst="rect">
              <a:avLst/>
            </a:prstGeom>
          </p:spPr>
        </p:pic>
      </p:grpSp>
      <p:sp>
        <p:nvSpPr>
          <p:cNvPr id="18" name="Content Placeholder 2"/>
          <p:cNvSpPr txBox="1">
            <a:spLocks/>
          </p:cNvSpPr>
          <p:nvPr/>
        </p:nvSpPr>
        <p:spPr>
          <a:xfrm>
            <a:off x="340591" y="1150011"/>
            <a:ext cx="6303277" cy="32927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400" dirty="0"/>
              <a:t>Always-on monitoring engages the AWS DDoS Response Team (DRT)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400" dirty="0"/>
              <a:t>DRT proactively triages DDoS attack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400" dirty="0"/>
              <a:t>DRT creates AWS WAF rules (prior authorization required)</a:t>
            </a:r>
          </a:p>
        </p:txBody>
      </p:sp>
      <p:pic>
        <p:nvPicPr>
          <p:cNvPr id="20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34" y="205236"/>
            <a:ext cx="547686" cy="6627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336789" y="797928"/>
            <a:ext cx="4909331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Proactive DRT engagement</a:t>
            </a:r>
          </a:p>
        </p:txBody>
      </p:sp>
    </p:spTree>
    <p:extLst>
      <p:ext uri="{BB962C8B-B14F-4D97-AF65-F5344CB8AC3E}">
        <p14:creationId xmlns:p14="http://schemas.microsoft.com/office/powerpoint/2010/main" val="1911190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Advanced L3/4 &amp; L7 DDoS protection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84" y="1963952"/>
            <a:ext cx="1418397" cy="1418397"/>
          </a:xfrm>
          <a:prstGeom prst="rect">
            <a:avLst/>
          </a:prstGeom>
        </p:spPr>
      </p:pic>
      <p:pic>
        <p:nvPicPr>
          <p:cNvPr id="22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523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36550" y="76200"/>
            <a:ext cx="8205788" cy="5461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Attack notification and reporting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9" name="Picture 6" descr="Screen Shot 2015-09-25 at 5.47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550" r="7675" b="9833"/>
          <a:stretch>
            <a:fillRect/>
          </a:stretch>
        </p:blipFill>
        <p:spPr bwMode="auto">
          <a:xfrm>
            <a:off x="4047964" y="1802298"/>
            <a:ext cx="3788098" cy="291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0" name="Group 2"/>
          <p:cNvGrpSpPr>
            <a:grpSpLocks/>
          </p:cNvGrpSpPr>
          <p:nvPr/>
        </p:nvGrpSpPr>
        <p:grpSpPr bwMode="auto">
          <a:xfrm>
            <a:off x="876300" y="2468563"/>
            <a:ext cx="2143125" cy="1408112"/>
            <a:chOff x="4386800" y="1874950"/>
            <a:chExt cx="3373882" cy="2338642"/>
          </a:xfrm>
        </p:grpSpPr>
        <p:pic>
          <p:nvPicPr>
            <p:cNvPr id="24582" name="Picture 8" descr="Deck_Graph-Line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566" y="1874950"/>
              <a:ext cx="3084116" cy="233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3" name="Picture 9" descr="Deck_Magnify-Binar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800" y="2076554"/>
              <a:ext cx="1559697" cy="1559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1011129" y="3922184"/>
            <a:ext cx="19590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500" b="1" dirty="0">
                <a:solidFill>
                  <a:schemeClr val="tx1"/>
                </a:solidFill>
              </a:rPr>
              <a:t>Attack monitoring and detection</a:t>
            </a:r>
            <a:endParaRPr lang="pt-BR" altLang="en-US" sz="1500" b="1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307662" y="3036935"/>
            <a:ext cx="462708" cy="447045"/>
          </a:xfrm>
          <a:prstGeom prst="rightArrow">
            <a:avLst/>
          </a:prstGeom>
          <a:solidFill>
            <a:srgbClr val="FCB64C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36550" y="679285"/>
            <a:ext cx="7912100" cy="112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ym typeface="Calibri" charset="0"/>
              </a:rPr>
              <a:t>Real-time notification of attacks via Amazon </a:t>
            </a:r>
            <a:r>
              <a:rPr lang="en-US" sz="1600" dirty="0" err="1">
                <a:sym typeface="Calibri" charset="0"/>
              </a:rPr>
              <a:t>CloudWatch</a:t>
            </a:r>
            <a:endParaRPr lang="en-US" sz="1600" dirty="0">
              <a:sym typeface="Calibri" charset="0"/>
            </a:endParaRP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ym typeface="Calibri" charset="0"/>
              </a:rPr>
              <a:t>Near real-time metrics and packet captures for attack forensics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ym typeface="Calibri" charset="0"/>
              </a:rPr>
              <a:t>Historical attack reports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90063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Advanced L3/4 &amp; L7 DDoS protection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84" y="1963952"/>
            <a:ext cx="1418397" cy="1418397"/>
          </a:xfrm>
          <a:prstGeom prst="rect">
            <a:avLst/>
          </a:prstGeom>
        </p:spPr>
      </p:pic>
      <p:pic>
        <p:nvPicPr>
          <p:cNvPr id="22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3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Types of DDoS attacks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1084840"/>
            <a:ext cx="8458201" cy="3772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100" dirty="0">
              <a:latin typeface="Calibri Light"/>
              <a:cs typeface="Calibri Light"/>
            </a:endParaRPr>
          </a:p>
        </p:txBody>
      </p:sp>
      <p:pic>
        <p:nvPicPr>
          <p:cNvPr id="7" name="Picture 6" descr="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1028700"/>
            <a:ext cx="3291840" cy="3872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ounded Rectangular Callout 8" descr=" 9"/>
          <p:cNvSpPr/>
          <p:nvPr/>
        </p:nvSpPr>
        <p:spPr>
          <a:xfrm>
            <a:off x="4359918" y="2134961"/>
            <a:ext cx="3382298" cy="1373324"/>
          </a:xfrm>
          <a:prstGeom prst="wedgeRoundRectCallout">
            <a:avLst>
              <a:gd name="adj1" fmla="val -78798"/>
              <a:gd name="adj2" fmla="val 2963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State-exhaustion DDoS attacks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Abuse protocols to stress systems like firewalls, IPS, or load balancers (e.g., TCP SYN flood)</a:t>
            </a:r>
          </a:p>
        </p:txBody>
      </p:sp>
    </p:spTree>
    <p:extLst>
      <p:ext uri="{BB962C8B-B14F-4D97-AF65-F5344CB8AC3E}">
        <p14:creationId xmlns:p14="http://schemas.microsoft.com/office/powerpoint/2010/main" val="32538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24x7 access to DDoS Response Team</a:t>
            </a:r>
            <a:endParaRPr lang="en-US" dirty="0">
              <a:solidFill>
                <a:srgbClr val="626261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83" y="1423231"/>
            <a:ext cx="4705426" cy="2659470"/>
          </a:xfrm>
        </p:spPr>
        <p:txBody>
          <a:bodyPr>
            <a:noAutofit/>
          </a:bodyPr>
          <a:lstStyle/>
          <a:p>
            <a:pPr lvl="0">
              <a:buClr>
                <a:srgbClr val="EE980F"/>
              </a:buClr>
            </a:pPr>
            <a:r>
              <a:rPr lang="en-US" sz="2000" b="1" dirty="0">
                <a:solidFill>
                  <a:schemeClr val="tx1"/>
                </a:solidFill>
                <a:latin typeface="+mj-lt"/>
                <a:cs typeface="Helvetica Light"/>
              </a:rPr>
              <a:t>Critical and urgent priority cases are answered quickly and routed directly to DDoS experts</a:t>
            </a:r>
          </a:p>
          <a:p>
            <a:pPr marL="0" lvl="0" indent="0">
              <a:buClr>
                <a:srgbClr val="EE980F"/>
              </a:buClr>
              <a:buNone/>
            </a:pPr>
            <a:endParaRPr lang="en-US" sz="2000" dirty="0">
              <a:solidFill>
                <a:schemeClr val="tx1"/>
              </a:solidFill>
              <a:latin typeface="+mj-lt"/>
              <a:cs typeface="Helvetica Light"/>
            </a:endParaRPr>
          </a:p>
          <a:p>
            <a:pPr lvl="0">
              <a:buClr>
                <a:srgbClr val="EE980F"/>
              </a:buClr>
            </a:pPr>
            <a:r>
              <a:rPr lang="en-US" sz="1800" dirty="0">
                <a:solidFill>
                  <a:schemeClr val="tx1"/>
                </a:solidFill>
                <a:latin typeface="+mj-lt"/>
                <a:cs typeface="Helvetica Light"/>
              </a:rPr>
              <a:t>Complex cases can be escalated to the AWS DDoS Response Team (DRT), who have deep experience in protecting AWS   as well as Amazon.com and its subsidiaries</a:t>
            </a:r>
          </a:p>
          <a:p>
            <a:pPr lvl="0">
              <a:buClr>
                <a:srgbClr val="EE980F"/>
              </a:buClr>
            </a:pPr>
            <a:endParaRPr lang="en-US" sz="2000" dirty="0">
              <a:solidFill>
                <a:schemeClr val="tx1"/>
              </a:solidFill>
              <a:latin typeface="+mj-lt"/>
              <a:cs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33" y="1395978"/>
            <a:ext cx="2713978" cy="271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24x7 access to DDoS Response Team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0" y="1469737"/>
            <a:ext cx="1370178" cy="13701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47" y="1469737"/>
            <a:ext cx="1370178" cy="1370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4323" y="1469737"/>
            <a:ext cx="1370178" cy="1370178"/>
          </a:xfrm>
          <a:prstGeom prst="rect">
            <a:avLst/>
          </a:prstGeom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90161" y="3160666"/>
            <a:ext cx="2618501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b="1" dirty="0">
                <a:solidFill>
                  <a:srgbClr val="FCB64C"/>
                </a:solidFill>
              </a:rPr>
              <a:t>Before Attack</a:t>
            </a:r>
          </a:p>
          <a:p>
            <a:pPr algn="ctr">
              <a:spcBef>
                <a:spcPct val="0"/>
              </a:spcBef>
            </a:pPr>
            <a:endParaRPr lang="en-US" altLang="en-US" sz="1800" dirty="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altLang="en-US" sz="1600" dirty="0">
                <a:solidFill>
                  <a:schemeClr val="tx1"/>
                </a:solidFill>
              </a:rPr>
              <a:t>Proactive consultation  and best practice guidance</a:t>
            </a:r>
            <a:endParaRPr lang="pt-B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5170" y="3160666"/>
            <a:ext cx="231635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b="1" dirty="0">
                <a:solidFill>
                  <a:srgbClr val="FCB64C"/>
                </a:solidFill>
              </a:rPr>
              <a:t>During Attack</a:t>
            </a:r>
          </a:p>
          <a:p>
            <a:pPr algn="ctr">
              <a:spcBef>
                <a:spcPct val="0"/>
              </a:spcBef>
            </a:pPr>
            <a:endParaRPr lang="en-US" altLang="en-US" sz="1800" dirty="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altLang="en-US" sz="1600" dirty="0">
                <a:solidFill>
                  <a:schemeClr val="tx1"/>
                </a:solidFill>
              </a:rPr>
              <a:t>Attack mitigation</a:t>
            </a:r>
            <a:endParaRPr lang="pt-B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548305" y="3160666"/>
            <a:ext cx="1959063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b="1" dirty="0">
                <a:solidFill>
                  <a:srgbClr val="FCB64C"/>
                </a:solidFill>
              </a:rPr>
              <a:t>After Attack</a:t>
            </a:r>
          </a:p>
          <a:p>
            <a:pPr algn="ctr">
              <a:spcBef>
                <a:spcPct val="0"/>
              </a:spcBef>
            </a:pPr>
            <a:endParaRPr lang="en-US" altLang="en-US" sz="1800" dirty="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</a:pPr>
            <a:r>
              <a:rPr lang="en-US" altLang="en-US" sz="1600" dirty="0">
                <a:solidFill>
                  <a:schemeClr val="tx1"/>
                </a:solidFill>
              </a:rPr>
              <a:t>Post-mortem analysis</a:t>
            </a:r>
            <a:endParaRPr lang="pt-BR" altLang="en-US" sz="1600" dirty="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</a:pPr>
            <a:endParaRPr lang="pt-B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24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0259"/>
          </a:xfrm>
        </p:spPr>
        <p:txBody>
          <a:bodyPr>
            <a:normAutofit/>
          </a:bodyPr>
          <a:lstStyle/>
          <a:p>
            <a:r>
              <a:rPr lang="en-US" dirty="0"/>
              <a:t>AWS Shield Advanced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16263" y="695195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ectangle 2"/>
          <p:cNvSpPr txBox="1">
            <a:spLocks noChangeArrowheads="1"/>
          </p:cNvSpPr>
          <p:nvPr/>
        </p:nvSpPr>
        <p:spPr>
          <a:xfrm>
            <a:off x="3193385" y="804041"/>
            <a:ext cx="2851508" cy="81813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Always-on monitoring &amp; detection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74721" y="2176276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51843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Advanced L3/4 &amp; L7 DDoS protection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3026" y="3771838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100148" y="3880684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Attack notification and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8310" y="3777473"/>
            <a:ext cx="2752344" cy="9269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65432" y="3886319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Arial"/>
                <a:sym typeface="Calibri" charset="0"/>
              </a:rPr>
              <a:t>24x7 access to DDoS Response Team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75868" y="2176276"/>
            <a:ext cx="2752344" cy="9269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952990" y="2285122"/>
            <a:ext cx="2851508" cy="8181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cs typeface="Arial"/>
                <a:sym typeface="Calibri" charset="0"/>
              </a:rPr>
              <a:t>AWS bill protection</a:t>
            </a:r>
          </a:p>
        </p:txBody>
      </p:sp>
      <p:sp>
        <p:nvSpPr>
          <p:cNvPr id="3" name="Right Arrow 2"/>
          <p:cNvSpPr/>
          <p:nvPr/>
        </p:nvSpPr>
        <p:spPr>
          <a:xfrm rot="3150859">
            <a:off x="6013829" y="1546839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4395491" y="4043692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7726286">
            <a:off x="6127547" y="3213828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3958233">
            <a:off x="2643590" y="3180776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8382716">
            <a:off x="2761025" y="1524544"/>
            <a:ext cx="462708" cy="4921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72" y="1963952"/>
            <a:ext cx="1399824" cy="1399824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4614284" y="2619368"/>
            <a:ext cx="550537" cy="570429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64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680397" cy="591904"/>
          </a:xfrm>
        </p:spPr>
        <p:txBody>
          <a:bodyPr/>
          <a:lstStyle/>
          <a:p>
            <a:r>
              <a:rPr lang="en-US" dirty="0"/>
              <a:t>AWS cost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1" y="1484026"/>
            <a:ext cx="5632989" cy="209833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FCB64C"/>
                </a:solidFill>
                <a:latin typeface="+mj-lt"/>
                <a:cs typeface="Helvetica Light"/>
              </a:rPr>
              <a:t>AWS absorbs scaling cost due to DDoS attack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  <a:cs typeface="Helvetica Light"/>
              </a:rPr>
              <a:t>Amazon CloudFront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  <a:cs typeface="Helvetica Light"/>
              </a:rPr>
              <a:t>Elastic Load Balancer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  <a:cs typeface="Helvetica Light"/>
              </a:rPr>
              <a:t>Application Load Balancer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  <a:cs typeface="Helvetica Light"/>
              </a:rPr>
              <a:t>Amazon Route 53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cs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77" y="1342045"/>
            <a:ext cx="2382300" cy="23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9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8747606" cy="843446"/>
          </a:xfrm>
        </p:spPr>
        <p:txBody>
          <a:bodyPr/>
          <a:lstStyle/>
          <a:p>
            <a:r>
              <a:rPr lang="en-US" sz="4800" dirty="0"/>
              <a:t>Demo &amp;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667412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7728" y="1487874"/>
            <a:ext cx="3306134" cy="982764"/>
          </a:xfrm>
        </p:spPr>
        <p:txBody>
          <a:bodyPr/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No commitment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No additional 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DDoS Shield: Pricing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670" y="1487874"/>
            <a:ext cx="4354286" cy="982764"/>
          </a:xfrm>
        </p:spPr>
        <p:txBody>
          <a:bodyPr/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1 year subscription commitment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Monthly fee: $3,000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Data transfer fees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261366"/>
              </p:ext>
            </p:extLst>
          </p:nvPr>
        </p:nvGraphicFramePr>
        <p:xfrm>
          <a:off x="5228241" y="2668624"/>
          <a:ext cx="3557248" cy="20120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1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2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Data Transfer Price ($ per GB)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CloudFront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ELB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5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First 100 TB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$0.025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5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Next 400 TB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$0.020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5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Next 500 TB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$0.015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5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</a:rPr>
                        <a:t>Next 4 PB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$0.010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>
                          <a:effectLst/>
                          <a:latin typeface="Calibri" panose="020F0502020204030204" pitchFamily="34" charset="0"/>
                          <a:hlinkClick r:id="rId2"/>
                        </a:rPr>
                        <a:t>Contact 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5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</a:rPr>
                        <a:t>Above 5 PB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u="sng" dirty="0">
                          <a:effectLst/>
                          <a:latin typeface="Calibri" panose="020F0502020204030204" pitchFamily="34" charset="0"/>
                          <a:hlinkClick r:id="rId2"/>
                        </a:rPr>
                        <a:t>Contact 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>
                          <a:effectLst/>
                          <a:latin typeface="Calibri" panose="020F0502020204030204" pitchFamily="34" charset="0"/>
                          <a:hlinkClick r:id="rId2"/>
                        </a:rPr>
                        <a:t>Contact 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 Placeholder 1"/>
          <p:cNvSpPr txBox="1">
            <a:spLocks/>
          </p:cNvSpPr>
          <p:nvPr/>
        </p:nvSpPr>
        <p:spPr>
          <a:xfrm>
            <a:off x="933844" y="860569"/>
            <a:ext cx="4040188" cy="479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Standard Protection</a:t>
            </a:r>
            <a:endParaRPr lang="en-US" dirty="0"/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5121670" y="860569"/>
            <a:ext cx="4041775" cy="47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Advanced Protection</a:t>
            </a:r>
            <a:endParaRPr lang="en-US" dirty="0"/>
          </a:p>
        </p:txBody>
      </p:sp>
      <p:pic>
        <p:nvPicPr>
          <p:cNvPr id="17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24" y="848641"/>
            <a:ext cx="639233" cy="639233"/>
          </a:xfrm>
          <a:prstGeom prst="rect">
            <a:avLst/>
          </a:prstGeom>
          <a:noFill/>
        </p:spPr>
      </p:pic>
      <p:pic>
        <p:nvPicPr>
          <p:cNvPr id="18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9" y="791545"/>
            <a:ext cx="664170" cy="664170"/>
          </a:xfrm>
          <a:prstGeom prst="rect">
            <a:avLst/>
          </a:prstGeom>
        </p:spPr>
      </p:pic>
      <p:sp>
        <p:nvSpPr>
          <p:cNvPr id="19" name="Cross 18"/>
          <p:cNvSpPr/>
          <p:nvPr/>
        </p:nvSpPr>
        <p:spPr>
          <a:xfrm>
            <a:off x="4777040" y="1157515"/>
            <a:ext cx="261212" cy="250350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26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33844" y="1690242"/>
            <a:ext cx="3381721" cy="2761098"/>
          </a:xfrm>
        </p:spPr>
        <p:txBody>
          <a:bodyPr/>
          <a:lstStyle/>
          <a:p>
            <a:r>
              <a:rPr lang="en-US" sz="1600" dirty="0"/>
              <a:t>For protection against most common DDoS attacks, and access to tools and best practices to build a DDoS resilient architecture on AWS.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DDoS Shield: How to choose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670" y="1690242"/>
            <a:ext cx="3487251" cy="2761098"/>
          </a:xfrm>
        </p:spPr>
        <p:txBody>
          <a:bodyPr/>
          <a:lstStyle/>
          <a:p>
            <a:r>
              <a:rPr lang="en-US" sz="1600" dirty="0"/>
              <a:t>For additional protection against larger and more sophisticated attacks, visibility into attacks, and 24X7 access to DDoS experts for complex cases.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933844" y="860569"/>
            <a:ext cx="4040188" cy="479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Standard Protection</a:t>
            </a:r>
            <a:endParaRPr lang="en-US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5121670" y="860569"/>
            <a:ext cx="4041775" cy="47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Advanced Protection</a:t>
            </a:r>
            <a:endParaRPr lang="en-US" dirty="0"/>
          </a:p>
        </p:txBody>
      </p:sp>
      <p:pic>
        <p:nvPicPr>
          <p:cNvPr id="14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24" y="848641"/>
            <a:ext cx="639233" cy="639233"/>
          </a:xfrm>
          <a:prstGeom prst="rect">
            <a:avLst/>
          </a:prstGeom>
          <a:noFill/>
        </p:spPr>
      </p:pic>
      <p:pic>
        <p:nvPicPr>
          <p:cNvPr id="15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9" y="791545"/>
            <a:ext cx="664170" cy="664170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77040" y="1157515"/>
            <a:ext cx="261212" cy="250350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94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7743" y="2133271"/>
            <a:ext cx="3687116" cy="493937"/>
          </a:xfrm>
        </p:spPr>
        <p:txBody>
          <a:bodyPr/>
          <a:lstStyle/>
          <a:p>
            <a:pPr algn="ctr"/>
            <a:r>
              <a:rPr lang="en-US" dirty="0"/>
              <a:t>You get it automatically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Shield: Getting started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670" y="2133271"/>
            <a:ext cx="2657895" cy="656424"/>
          </a:xfrm>
        </p:spPr>
        <p:txBody>
          <a:bodyPr/>
          <a:lstStyle/>
          <a:p>
            <a:pPr algn="ctr"/>
            <a:r>
              <a:rPr lang="en-US" dirty="0"/>
              <a:t>Enable via the                         AWS Console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82" y="2827905"/>
            <a:ext cx="1532670" cy="1532670"/>
          </a:xfrm>
          <a:prstGeom prst="rect">
            <a:avLst/>
          </a:prstGeom>
        </p:spPr>
      </p:pic>
      <p:sp>
        <p:nvSpPr>
          <p:cNvPr id="17" name="Text Placeholder 1"/>
          <p:cNvSpPr>
            <a:spLocks noGrp="1"/>
          </p:cNvSpPr>
          <p:nvPr>
            <p:ph type="body" idx="1"/>
          </p:nvPr>
        </p:nvSpPr>
        <p:spPr>
          <a:xfrm>
            <a:off x="933844" y="860569"/>
            <a:ext cx="4040188" cy="479822"/>
          </a:xfrm>
        </p:spPr>
        <p:txBody>
          <a:bodyPr/>
          <a:lstStyle/>
          <a:p>
            <a:r>
              <a:rPr lang="en-US" dirty="0"/>
              <a:t>Standard Protection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670" y="860569"/>
            <a:ext cx="4041775" cy="479822"/>
          </a:xfrm>
        </p:spPr>
        <p:txBody>
          <a:bodyPr>
            <a:normAutofit/>
          </a:bodyPr>
          <a:lstStyle/>
          <a:p>
            <a:r>
              <a:rPr lang="en-US" dirty="0"/>
              <a:t>Advanced Protection</a:t>
            </a:r>
          </a:p>
        </p:txBody>
      </p:sp>
      <p:pic>
        <p:nvPicPr>
          <p:cNvPr id="19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24" y="848641"/>
            <a:ext cx="639233" cy="639233"/>
          </a:xfrm>
          <a:prstGeom prst="rect">
            <a:avLst/>
          </a:prstGeom>
          <a:noFill/>
        </p:spPr>
      </p:pic>
      <p:pic>
        <p:nvPicPr>
          <p:cNvPr id="20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9" y="791545"/>
            <a:ext cx="664170" cy="664170"/>
          </a:xfrm>
          <a:prstGeom prst="rect">
            <a:avLst/>
          </a:prstGeom>
        </p:spPr>
      </p:pic>
      <p:sp>
        <p:nvSpPr>
          <p:cNvPr id="21" name="Cross 20"/>
          <p:cNvSpPr/>
          <p:nvPr/>
        </p:nvSpPr>
        <p:spPr>
          <a:xfrm>
            <a:off x="4777040" y="1157515"/>
            <a:ext cx="261212" cy="250350"/>
          </a:xfrm>
          <a:prstGeom prst="plus">
            <a:avLst>
              <a:gd name="adj" fmla="val 3170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12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489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8747606" cy="843446"/>
          </a:xfrm>
        </p:spPr>
        <p:txBody>
          <a:bodyPr/>
          <a:lstStyle/>
          <a:p>
            <a:r>
              <a:rPr lang="en-US" sz="4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7445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Types of DDoS attacks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1084840"/>
            <a:ext cx="8458201" cy="3772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100" dirty="0">
              <a:latin typeface="Calibri Light"/>
              <a:cs typeface="Calibri Light"/>
            </a:endParaRPr>
          </a:p>
        </p:txBody>
      </p:sp>
      <p:pic>
        <p:nvPicPr>
          <p:cNvPr id="7" name="Picture 6" descr="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1028700"/>
            <a:ext cx="3291840" cy="3872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ounded Rectangular Callout 7" descr=" 10"/>
          <p:cNvSpPr/>
          <p:nvPr/>
        </p:nvSpPr>
        <p:spPr>
          <a:xfrm>
            <a:off x="4359918" y="938109"/>
            <a:ext cx="3382298" cy="1373324"/>
          </a:xfrm>
          <a:prstGeom prst="wedgeRoundRectCallout">
            <a:avLst>
              <a:gd name="adj1" fmla="val -78798"/>
              <a:gd name="adj2" fmla="val -6267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Application-layer DDoS attacks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Use well-formed but malicious requests to circumvent mitigation and consume application resources (e.g., HTTP GET, DNS query floods)</a:t>
            </a:r>
          </a:p>
        </p:txBody>
      </p:sp>
    </p:spTree>
    <p:extLst>
      <p:ext uri="{BB962C8B-B14F-4D97-AF65-F5344CB8AC3E}">
        <p14:creationId xmlns:p14="http://schemas.microsoft.com/office/powerpoint/2010/main" val="38047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633675" cy="591904"/>
          </a:xfrm>
        </p:spPr>
        <p:txBody>
          <a:bodyPr/>
          <a:lstStyle/>
          <a:p>
            <a:r>
              <a:rPr lang="en-US" dirty="0"/>
              <a:t>AWS WAF – Layer 7 application protection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79708" y="2566629"/>
            <a:ext cx="2296333" cy="3397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HTTP floods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992809" y="2565042"/>
            <a:ext cx="2436303" cy="34131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Scanners and probes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3179216" y="4461259"/>
            <a:ext cx="2296333" cy="34131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SQL injection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26345" y="4461259"/>
            <a:ext cx="2296333" cy="34131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Bots and scrapers</a:t>
            </a:r>
          </a:p>
        </p:txBody>
      </p: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6675020" y="1427637"/>
            <a:ext cx="1071880" cy="1149350"/>
            <a:chOff x="6660012" y="1250285"/>
            <a:chExt cx="1870542" cy="2149491"/>
          </a:xfrm>
        </p:grpSpPr>
        <p:pic>
          <p:nvPicPr>
            <p:cNvPr id="10" name="Picture 11" descr="Deck_Monitor1-Dark-Cod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012" y="1529234"/>
              <a:ext cx="1870542" cy="1870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2" descr="Deck_Event-notif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0358" y="1250285"/>
              <a:ext cx="1533247" cy="1533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8" descr="Deck_Magnify-Debu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55" y="3506292"/>
            <a:ext cx="819912" cy="81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062" y="3578530"/>
            <a:ext cx="802641" cy="80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015" y="3528187"/>
            <a:ext cx="782320" cy="7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4"/>
          <p:cNvSpPr txBox="1">
            <a:spLocks/>
          </p:cNvSpPr>
          <p:nvPr/>
        </p:nvSpPr>
        <p:spPr bwMode="auto">
          <a:xfrm>
            <a:off x="5951009" y="4461259"/>
            <a:ext cx="229633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defTabSz="608013"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8013" indent="-285750" defTabSz="608013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17613" indent="-228600" defTabSz="608013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7213" indent="-228600" defTabSz="608013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36813" indent="-228600" defTabSz="608013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894013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351213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808413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265613" indent="-228600" defTabSz="6080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tx1"/>
                </a:solidFill>
              </a:rPr>
              <a:t>Cross-site scripting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1234" y="1576793"/>
            <a:ext cx="1874088" cy="1329561"/>
            <a:chOff x="821234" y="1576793"/>
            <a:chExt cx="1874088" cy="1329561"/>
          </a:xfrm>
        </p:grpSpPr>
        <p:sp>
          <p:nvSpPr>
            <p:cNvPr id="20" name="Text Placeholder 4"/>
            <p:cNvSpPr txBox="1">
              <a:spLocks/>
            </p:cNvSpPr>
            <p:nvPr/>
          </p:nvSpPr>
          <p:spPr bwMode="auto">
            <a:xfrm>
              <a:off x="821234" y="2565041"/>
              <a:ext cx="1874088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>
              <a:lvl1pPr defTabSz="608013">
                <a:spcBef>
                  <a:spcPct val="20000"/>
                </a:spcBef>
                <a:defRPr sz="24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608013" indent="-285750" defTabSz="608013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217613" indent="-228600" defTabSz="608013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827213" indent="-228600" defTabSz="608013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436813" indent="-228600" defTabSz="608013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894013" indent="-228600" defTabSz="608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351213" indent="-228600" defTabSz="608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808413" indent="-228600" defTabSz="608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265613" indent="-228600" defTabSz="608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 b="1" dirty="0">
                  <a:solidFill>
                    <a:schemeClr val="tx1"/>
                  </a:solidFill>
                </a:rPr>
                <a:t>IP reputation lists</a:t>
              </a:r>
            </a:p>
          </p:txBody>
        </p:sp>
        <p:pic>
          <p:nvPicPr>
            <p:cNvPr id="23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654" y="1576793"/>
              <a:ext cx="841249" cy="842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3471894" y="1703863"/>
            <a:ext cx="1711960" cy="685801"/>
            <a:chOff x="2012950" y="1169988"/>
            <a:chExt cx="2139950" cy="857250"/>
          </a:xfrm>
        </p:grpSpPr>
        <p:grpSp>
          <p:nvGrpSpPr>
            <p:cNvPr id="13" name="Group 23"/>
            <p:cNvGrpSpPr>
              <a:grpSpLocks/>
            </p:cNvGrpSpPr>
            <p:nvPr/>
          </p:nvGrpSpPr>
          <p:grpSpPr bwMode="auto">
            <a:xfrm>
              <a:off x="2709863" y="1439863"/>
              <a:ext cx="669925" cy="419100"/>
              <a:chOff x="3877381" y="2225200"/>
              <a:chExt cx="930302" cy="558387"/>
            </a:xfrm>
          </p:grpSpPr>
          <p:cxnSp>
            <p:nvCxnSpPr>
              <p:cNvPr id="14" name="Straight Arrow Connector 59"/>
              <p:cNvCxnSpPr>
                <a:cxnSpLocks noChangeShapeType="1"/>
              </p:cNvCxnSpPr>
              <p:nvPr/>
            </p:nvCxnSpPr>
            <p:spPr bwMode="auto">
              <a:xfrm>
                <a:off x="3895018" y="2392292"/>
                <a:ext cx="912665" cy="0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Straight Arrow Connector 60"/>
              <p:cNvCxnSpPr>
                <a:cxnSpLocks noChangeShapeType="1"/>
              </p:cNvCxnSpPr>
              <p:nvPr/>
            </p:nvCxnSpPr>
            <p:spPr bwMode="auto">
              <a:xfrm>
                <a:off x="3877381" y="2580537"/>
                <a:ext cx="914869" cy="0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Straight Arrow Connector 61"/>
              <p:cNvCxnSpPr>
                <a:cxnSpLocks noChangeShapeType="1"/>
              </p:cNvCxnSpPr>
              <p:nvPr/>
            </p:nvCxnSpPr>
            <p:spPr bwMode="auto">
              <a:xfrm>
                <a:off x="3895018" y="2783587"/>
                <a:ext cx="912665" cy="0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Straight Arrow Connector 62"/>
              <p:cNvCxnSpPr>
                <a:cxnSpLocks noChangeShapeType="1"/>
              </p:cNvCxnSpPr>
              <p:nvPr/>
            </p:nvCxnSpPr>
            <p:spPr bwMode="auto">
              <a:xfrm>
                <a:off x="3877381" y="2225200"/>
                <a:ext cx="914869" cy="0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4" name="Group 48"/>
            <p:cNvGrpSpPr>
              <a:grpSpLocks/>
            </p:cNvGrpSpPr>
            <p:nvPr/>
          </p:nvGrpSpPr>
          <p:grpSpPr bwMode="auto">
            <a:xfrm>
              <a:off x="3314700" y="1169988"/>
              <a:ext cx="838200" cy="857250"/>
              <a:chOff x="5308600" y="1543054"/>
              <a:chExt cx="1432854" cy="1465955"/>
            </a:xfrm>
          </p:grpSpPr>
          <p:pic>
            <p:nvPicPr>
              <p:cNvPr id="25" name="Picture 4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8600" y="1543054"/>
                <a:ext cx="1432854" cy="1432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5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5898" y="2148541"/>
                <a:ext cx="860470" cy="860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" name="Picture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950" y="1277938"/>
              <a:ext cx="649288" cy="649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336789" y="797928"/>
            <a:ext cx="6590953" cy="401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Self-service AWS WAF: Preconfigured protections</a:t>
            </a:r>
          </a:p>
          <a:p>
            <a:endParaRPr lang="en-US" sz="1800" b="1" dirty="0">
              <a:solidFill>
                <a:schemeClr val="accent1"/>
              </a:solidFill>
            </a:endParaRPr>
          </a:p>
        </p:txBody>
      </p:sp>
      <p:pic>
        <p:nvPicPr>
          <p:cNvPr id="31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34" y="205236"/>
            <a:ext cx="547686" cy="6627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56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4" name="Elbow Connector 61"/>
          <p:cNvCxnSpPr>
            <a:cxnSpLocks noChangeShapeType="1"/>
          </p:cNvCxnSpPr>
          <p:nvPr/>
        </p:nvCxnSpPr>
        <p:spPr bwMode="auto">
          <a:xfrm>
            <a:off x="2472247" y="2046288"/>
            <a:ext cx="3038475" cy="511175"/>
          </a:xfrm>
          <a:prstGeom prst="bentConnector3">
            <a:avLst>
              <a:gd name="adj1" fmla="val 44241"/>
            </a:avLst>
          </a:prstGeom>
          <a:noFill/>
          <a:ln w="25400">
            <a:solidFill>
              <a:schemeClr val="accent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5" name="Elbow Connector 62"/>
          <p:cNvCxnSpPr>
            <a:cxnSpLocks noChangeShapeType="1"/>
          </p:cNvCxnSpPr>
          <p:nvPr/>
        </p:nvCxnSpPr>
        <p:spPr bwMode="auto">
          <a:xfrm rot="10800000">
            <a:off x="2434147" y="1909763"/>
            <a:ext cx="3076575" cy="490537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6" name="TextBox 63"/>
          <p:cNvSpPr txBox="1">
            <a:spLocks noChangeArrowheads="1"/>
          </p:cNvSpPr>
          <p:nvPr/>
        </p:nvSpPr>
        <p:spPr bwMode="auto">
          <a:xfrm>
            <a:off x="5826494" y="3527569"/>
            <a:ext cx="12870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600" b="1" dirty="0">
                <a:solidFill>
                  <a:schemeClr val="tx1"/>
                </a:solidFill>
              </a:rPr>
              <a:t>Web server</a:t>
            </a:r>
          </a:p>
        </p:txBody>
      </p:sp>
      <p:sp>
        <p:nvSpPr>
          <p:cNvPr id="20487" name="TextBox 64"/>
          <p:cNvSpPr txBox="1">
            <a:spLocks noChangeArrowheads="1"/>
          </p:cNvSpPr>
          <p:nvPr/>
        </p:nvSpPr>
        <p:spPr bwMode="auto">
          <a:xfrm>
            <a:off x="7460704" y="3527569"/>
            <a:ext cx="10951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600" b="1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20490" name="Elbow Connector 106"/>
          <p:cNvCxnSpPr>
            <a:cxnSpLocks noChangeShapeType="1"/>
          </p:cNvCxnSpPr>
          <p:nvPr/>
        </p:nvCxnSpPr>
        <p:spPr bwMode="auto">
          <a:xfrm flipV="1">
            <a:off x="2197610" y="2800350"/>
            <a:ext cx="2200275" cy="574675"/>
          </a:xfrm>
          <a:prstGeom prst="bentConnector3">
            <a:avLst>
              <a:gd name="adj1" fmla="val 24407"/>
            </a:avLst>
          </a:prstGeom>
          <a:noFill/>
          <a:ln w="25400">
            <a:solidFill>
              <a:srgbClr val="4747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1" name="Elbow Connector 107"/>
          <p:cNvCxnSpPr>
            <a:cxnSpLocks noChangeShapeType="1"/>
          </p:cNvCxnSpPr>
          <p:nvPr/>
        </p:nvCxnSpPr>
        <p:spPr bwMode="auto">
          <a:xfrm flipV="1">
            <a:off x="2197610" y="3025775"/>
            <a:ext cx="2200275" cy="573088"/>
          </a:xfrm>
          <a:prstGeom prst="bentConnector3">
            <a:avLst>
              <a:gd name="adj1" fmla="val 30819"/>
            </a:avLst>
          </a:prstGeom>
          <a:noFill/>
          <a:ln w="25400">
            <a:solidFill>
              <a:srgbClr val="4747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2" name="Elbow Connector 108"/>
          <p:cNvCxnSpPr>
            <a:cxnSpLocks noChangeShapeType="1"/>
          </p:cNvCxnSpPr>
          <p:nvPr/>
        </p:nvCxnSpPr>
        <p:spPr bwMode="auto">
          <a:xfrm flipV="1">
            <a:off x="2197610" y="3260725"/>
            <a:ext cx="2200275" cy="573088"/>
          </a:xfrm>
          <a:prstGeom prst="bentConnector3">
            <a:avLst>
              <a:gd name="adj1" fmla="val 37204"/>
            </a:avLst>
          </a:prstGeom>
          <a:noFill/>
          <a:ln w="25400">
            <a:solidFill>
              <a:srgbClr val="4747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3" name="Elbow Connector 109"/>
          <p:cNvCxnSpPr>
            <a:cxnSpLocks noChangeShapeType="1"/>
          </p:cNvCxnSpPr>
          <p:nvPr/>
        </p:nvCxnSpPr>
        <p:spPr bwMode="auto">
          <a:xfrm flipV="1">
            <a:off x="2197610" y="2908300"/>
            <a:ext cx="2200275" cy="574675"/>
          </a:xfrm>
          <a:prstGeom prst="bentConnector3">
            <a:avLst>
              <a:gd name="adj1" fmla="val 27769"/>
            </a:avLst>
          </a:prstGeom>
          <a:noFill/>
          <a:ln w="25400">
            <a:solidFill>
              <a:srgbClr val="4747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Elbow Connector 110"/>
          <p:cNvCxnSpPr>
            <a:cxnSpLocks noChangeShapeType="1"/>
          </p:cNvCxnSpPr>
          <p:nvPr/>
        </p:nvCxnSpPr>
        <p:spPr bwMode="auto">
          <a:xfrm flipV="1">
            <a:off x="2197610" y="3143250"/>
            <a:ext cx="2200275" cy="573088"/>
          </a:xfrm>
          <a:prstGeom prst="bentConnector3">
            <a:avLst>
              <a:gd name="adj1" fmla="val 33931"/>
            </a:avLst>
          </a:prstGeom>
          <a:noFill/>
          <a:ln w="25400">
            <a:solidFill>
              <a:srgbClr val="4747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5" name="Elbow Connector 111"/>
          <p:cNvCxnSpPr>
            <a:cxnSpLocks noChangeShapeType="1"/>
          </p:cNvCxnSpPr>
          <p:nvPr/>
        </p:nvCxnSpPr>
        <p:spPr bwMode="auto">
          <a:xfrm flipV="1">
            <a:off x="2197610" y="3378200"/>
            <a:ext cx="2200275" cy="573088"/>
          </a:xfrm>
          <a:prstGeom prst="bentConnector3">
            <a:avLst>
              <a:gd name="adj1" fmla="val 41176"/>
            </a:avLst>
          </a:prstGeom>
          <a:noFill/>
          <a:ln w="25400">
            <a:solidFill>
              <a:srgbClr val="4747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6" name="Elbow Connector 112"/>
          <p:cNvCxnSpPr>
            <a:cxnSpLocks noChangeShapeType="1"/>
          </p:cNvCxnSpPr>
          <p:nvPr/>
        </p:nvCxnSpPr>
        <p:spPr bwMode="auto">
          <a:xfrm flipV="1">
            <a:off x="2197610" y="3495675"/>
            <a:ext cx="2200275" cy="573088"/>
          </a:xfrm>
          <a:prstGeom prst="bentConnector3">
            <a:avLst>
              <a:gd name="adj1" fmla="val 44579"/>
            </a:avLst>
          </a:prstGeom>
          <a:noFill/>
          <a:ln w="25400">
            <a:solidFill>
              <a:srgbClr val="4747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7" name="Straight Arrow Connector 43"/>
          <p:cNvCxnSpPr>
            <a:cxnSpLocks noChangeShapeType="1"/>
          </p:cNvCxnSpPr>
          <p:nvPr/>
        </p:nvCxnSpPr>
        <p:spPr bwMode="auto">
          <a:xfrm>
            <a:off x="4388360" y="2800350"/>
            <a:ext cx="1122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8" name="Straight Arrow Connector 118"/>
          <p:cNvCxnSpPr>
            <a:cxnSpLocks noChangeShapeType="1"/>
          </p:cNvCxnSpPr>
          <p:nvPr/>
        </p:nvCxnSpPr>
        <p:spPr bwMode="auto">
          <a:xfrm>
            <a:off x="4388360" y="2908300"/>
            <a:ext cx="1122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9" name="Straight Arrow Connector 119"/>
          <p:cNvCxnSpPr>
            <a:cxnSpLocks noChangeShapeType="1"/>
          </p:cNvCxnSpPr>
          <p:nvPr/>
        </p:nvCxnSpPr>
        <p:spPr bwMode="auto">
          <a:xfrm>
            <a:off x="4388360" y="3025775"/>
            <a:ext cx="1122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0" name="Straight Arrow Connector 120"/>
          <p:cNvCxnSpPr>
            <a:cxnSpLocks noChangeShapeType="1"/>
          </p:cNvCxnSpPr>
          <p:nvPr/>
        </p:nvCxnSpPr>
        <p:spPr bwMode="auto">
          <a:xfrm>
            <a:off x="4388360" y="3143250"/>
            <a:ext cx="1122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1" name="Straight Arrow Connector 121"/>
          <p:cNvCxnSpPr>
            <a:cxnSpLocks noChangeShapeType="1"/>
          </p:cNvCxnSpPr>
          <p:nvPr/>
        </p:nvCxnSpPr>
        <p:spPr bwMode="auto">
          <a:xfrm>
            <a:off x="4388360" y="3260725"/>
            <a:ext cx="1122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2" name="Straight Arrow Connector 122"/>
          <p:cNvCxnSpPr>
            <a:cxnSpLocks noChangeShapeType="1"/>
          </p:cNvCxnSpPr>
          <p:nvPr/>
        </p:nvCxnSpPr>
        <p:spPr bwMode="auto">
          <a:xfrm>
            <a:off x="4388360" y="3378200"/>
            <a:ext cx="1122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3" name="Straight Arrow Connector 123"/>
          <p:cNvCxnSpPr>
            <a:cxnSpLocks noChangeShapeType="1"/>
          </p:cNvCxnSpPr>
          <p:nvPr/>
        </p:nvCxnSpPr>
        <p:spPr bwMode="auto">
          <a:xfrm>
            <a:off x="4388360" y="3495675"/>
            <a:ext cx="1122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504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822" y="2352026"/>
            <a:ext cx="89693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34450" y="3055938"/>
            <a:ext cx="1119217" cy="1243429"/>
            <a:chOff x="849178" y="3055938"/>
            <a:chExt cx="1119217" cy="1243429"/>
          </a:xfrm>
        </p:grpSpPr>
        <p:sp>
          <p:nvSpPr>
            <p:cNvPr id="20489" name="TextBox 106"/>
            <p:cNvSpPr txBox="1">
              <a:spLocks noChangeArrowheads="1"/>
            </p:cNvSpPr>
            <p:nvPr/>
          </p:nvSpPr>
          <p:spPr bwMode="auto">
            <a:xfrm>
              <a:off x="849178" y="3960813"/>
              <a:ext cx="11192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b="1" dirty="0">
                  <a:solidFill>
                    <a:schemeClr val="tx1"/>
                  </a:solidFill>
                </a:rPr>
                <a:t>Attackers</a:t>
              </a:r>
            </a:p>
          </p:txBody>
        </p:sp>
        <p:pic>
          <p:nvPicPr>
            <p:cNvPr id="20505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49" y="3055938"/>
              <a:ext cx="9048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659974" y="1504682"/>
            <a:ext cx="1268168" cy="1348204"/>
            <a:chOff x="619722" y="1504682"/>
            <a:chExt cx="1268168" cy="1348204"/>
          </a:xfrm>
        </p:grpSpPr>
        <p:sp>
          <p:nvSpPr>
            <p:cNvPr id="20488" name="TextBox 105"/>
            <p:cNvSpPr txBox="1">
              <a:spLocks noChangeArrowheads="1"/>
            </p:cNvSpPr>
            <p:nvPr/>
          </p:nvSpPr>
          <p:spPr bwMode="auto">
            <a:xfrm>
              <a:off x="619722" y="2514332"/>
              <a:ext cx="1268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b="1" dirty="0">
                  <a:solidFill>
                    <a:schemeClr val="tx1"/>
                  </a:solidFill>
                </a:rPr>
                <a:t>Valid users</a:t>
              </a:r>
            </a:p>
          </p:txBody>
        </p:sp>
        <p:pic>
          <p:nvPicPr>
            <p:cNvPr id="20506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37" y="1504682"/>
              <a:ext cx="998538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5854896" y="2170969"/>
            <a:ext cx="1230216" cy="1257464"/>
            <a:chOff x="5334794" y="2175555"/>
            <a:chExt cx="1433513" cy="1465263"/>
          </a:xfrm>
        </p:grpSpPr>
        <p:pic>
          <p:nvPicPr>
            <p:cNvPr id="20482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794" y="2175555"/>
              <a:ext cx="1433513" cy="143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7" name="Picture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463" y="2780393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336788" y="114936"/>
            <a:ext cx="8633675" cy="591904"/>
          </a:xfrm>
        </p:spPr>
        <p:txBody>
          <a:bodyPr/>
          <a:lstStyle/>
          <a:p>
            <a:r>
              <a:rPr lang="en-US" dirty="0"/>
              <a:t>AWS WAF – Layer 7 application protection</a:t>
            </a:r>
          </a:p>
        </p:txBody>
      </p:sp>
      <p:pic>
        <p:nvPicPr>
          <p:cNvPr id="33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34" y="205236"/>
            <a:ext cx="547686" cy="6627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039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4695847" y="1762273"/>
            <a:ext cx="641350" cy="2181225"/>
          </a:xfrm>
          <a:prstGeom prst="roundRect">
            <a:avLst>
              <a:gd name="adj" fmla="val 2566"/>
            </a:avLst>
          </a:prstGeom>
          <a:solidFill>
            <a:schemeClr val="accent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531" name="TextBox 103"/>
          <p:cNvSpPr txBox="1">
            <a:spLocks noChangeArrowheads="1"/>
          </p:cNvSpPr>
          <p:nvPr/>
        </p:nvSpPr>
        <p:spPr bwMode="auto">
          <a:xfrm>
            <a:off x="4683147" y="3999060"/>
            <a:ext cx="65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60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AWS WAF</a:t>
            </a:r>
          </a:p>
        </p:txBody>
      </p:sp>
      <p:pic>
        <p:nvPicPr>
          <p:cNvPr id="22532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60" y="3402160"/>
            <a:ext cx="3556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4" name="Elbow Connector 20"/>
          <p:cNvCxnSpPr>
            <a:cxnSpLocks noChangeShapeType="1"/>
          </p:cNvCxnSpPr>
          <p:nvPr/>
        </p:nvCxnSpPr>
        <p:spPr bwMode="auto">
          <a:xfrm flipV="1">
            <a:off x="2328885" y="2954485"/>
            <a:ext cx="2200275" cy="574675"/>
          </a:xfrm>
          <a:prstGeom prst="bentConnector3">
            <a:avLst>
              <a:gd name="adj1" fmla="val 24407"/>
            </a:avLst>
          </a:prstGeom>
          <a:noFill/>
          <a:ln w="25400">
            <a:solidFill>
              <a:srgbClr val="474746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5" name="Elbow Connector 21"/>
          <p:cNvCxnSpPr>
            <a:cxnSpLocks noChangeShapeType="1"/>
          </p:cNvCxnSpPr>
          <p:nvPr/>
        </p:nvCxnSpPr>
        <p:spPr bwMode="auto">
          <a:xfrm flipV="1">
            <a:off x="2328885" y="3129110"/>
            <a:ext cx="2200275" cy="573088"/>
          </a:xfrm>
          <a:prstGeom prst="bentConnector3">
            <a:avLst>
              <a:gd name="adj1" fmla="val 30819"/>
            </a:avLst>
          </a:prstGeom>
          <a:noFill/>
          <a:ln w="25400">
            <a:solidFill>
              <a:srgbClr val="474746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6" name="Elbow Connector 22"/>
          <p:cNvCxnSpPr>
            <a:cxnSpLocks noChangeShapeType="1"/>
          </p:cNvCxnSpPr>
          <p:nvPr/>
        </p:nvCxnSpPr>
        <p:spPr bwMode="auto">
          <a:xfrm flipV="1">
            <a:off x="2328885" y="3303735"/>
            <a:ext cx="2200275" cy="573088"/>
          </a:xfrm>
          <a:prstGeom prst="bentConnector3">
            <a:avLst>
              <a:gd name="adj1" fmla="val 37204"/>
            </a:avLst>
          </a:prstGeom>
          <a:noFill/>
          <a:ln w="25400">
            <a:solidFill>
              <a:srgbClr val="474746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7" name="Elbow Connector 23"/>
          <p:cNvCxnSpPr>
            <a:cxnSpLocks noChangeShapeType="1"/>
          </p:cNvCxnSpPr>
          <p:nvPr/>
        </p:nvCxnSpPr>
        <p:spPr bwMode="auto">
          <a:xfrm flipV="1">
            <a:off x="2328885" y="3041798"/>
            <a:ext cx="2200275" cy="574675"/>
          </a:xfrm>
          <a:prstGeom prst="bentConnector3">
            <a:avLst>
              <a:gd name="adj1" fmla="val 27769"/>
            </a:avLst>
          </a:prstGeom>
          <a:noFill/>
          <a:ln w="25400">
            <a:solidFill>
              <a:srgbClr val="474746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8" name="Elbow Connector 26"/>
          <p:cNvCxnSpPr>
            <a:cxnSpLocks noChangeShapeType="1"/>
          </p:cNvCxnSpPr>
          <p:nvPr/>
        </p:nvCxnSpPr>
        <p:spPr bwMode="auto">
          <a:xfrm flipV="1">
            <a:off x="2328885" y="3216423"/>
            <a:ext cx="2200275" cy="573087"/>
          </a:xfrm>
          <a:prstGeom prst="bentConnector3">
            <a:avLst>
              <a:gd name="adj1" fmla="val 33931"/>
            </a:avLst>
          </a:prstGeom>
          <a:noFill/>
          <a:ln w="25400">
            <a:solidFill>
              <a:srgbClr val="474746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9" name="Elbow Connector 27"/>
          <p:cNvCxnSpPr>
            <a:cxnSpLocks noChangeShapeType="1"/>
          </p:cNvCxnSpPr>
          <p:nvPr/>
        </p:nvCxnSpPr>
        <p:spPr bwMode="auto">
          <a:xfrm flipV="1">
            <a:off x="2328885" y="3391048"/>
            <a:ext cx="2200275" cy="573087"/>
          </a:xfrm>
          <a:prstGeom prst="bentConnector3">
            <a:avLst>
              <a:gd name="adj1" fmla="val 41176"/>
            </a:avLst>
          </a:prstGeom>
          <a:noFill/>
          <a:ln w="25400">
            <a:solidFill>
              <a:srgbClr val="474746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0" name="Elbow Connector 29"/>
          <p:cNvCxnSpPr>
            <a:cxnSpLocks noChangeShapeType="1"/>
          </p:cNvCxnSpPr>
          <p:nvPr/>
        </p:nvCxnSpPr>
        <p:spPr bwMode="auto">
          <a:xfrm flipV="1">
            <a:off x="2328885" y="3478360"/>
            <a:ext cx="2200275" cy="573088"/>
          </a:xfrm>
          <a:prstGeom prst="bentConnector3">
            <a:avLst>
              <a:gd name="adj1" fmla="val 44579"/>
            </a:avLst>
          </a:prstGeom>
          <a:noFill/>
          <a:ln w="25400">
            <a:solidFill>
              <a:srgbClr val="474746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1" name="Elbow Connector 61"/>
          <p:cNvCxnSpPr>
            <a:cxnSpLocks noChangeShapeType="1"/>
          </p:cNvCxnSpPr>
          <p:nvPr/>
        </p:nvCxnSpPr>
        <p:spPr bwMode="auto">
          <a:xfrm>
            <a:off x="2603522" y="2200423"/>
            <a:ext cx="3038475" cy="511175"/>
          </a:xfrm>
          <a:prstGeom prst="bentConnector3">
            <a:avLst>
              <a:gd name="adj1" fmla="val 44241"/>
            </a:avLst>
          </a:prstGeom>
          <a:noFill/>
          <a:ln w="25400">
            <a:solidFill>
              <a:schemeClr val="accent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2" name="Elbow Connector 62"/>
          <p:cNvCxnSpPr>
            <a:cxnSpLocks noChangeShapeType="1"/>
          </p:cNvCxnSpPr>
          <p:nvPr/>
        </p:nvCxnSpPr>
        <p:spPr bwMode="auto">
          <a:xfrm rot="10800000">
            <a:off x="2565422" y="2063898"/>
            <a:ext cx="3076575" cy="490537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7" name="TextBox 157"/>
          <p:cNvSpPr txBox="1">
            <a:spLocks noChangeArrowheads="1"/>
          </p:cNvSpPr>
          <p:nvPr/>
        </p:nvSpPr>
        <p:spPr bwMode="auto">
          <a:xfrm>
            <a:off x="3563960" y="2619523"/>
            <a:ext cx="962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72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WAF – Layer 7 application protection</a:t>
            </a:r>
          </a:p>
        </p:txBody>
      </p:sp>
      <p:pic>
        <p:nvPicPr>
          <p:cNvPr id="26" name="Picture 2" descr="https://design.amazon.com/mockups/com/aws/management_console/goku/001_goku_console/v6/images/get_started/u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34" y="205236"/>
            <a:ext cx="547686" cy="6627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63"/>
          <p:cNvSpPr txBox="1">
            <a:spLocks noChangeArrowheads="1"/>
          </p:cNvSpPr>
          <p:nvPr/>
        </p:nvSpPr>
        <p:spPr bwMode="auto">
          <a:xfrm>
            <a:off x="5826494" y="3527569"/>
            <a:ext cx="12870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600" b="1" dirty="0">
                <a:solidFill>
                  <a:schemeClr val="tx1"/>
                </a:solidFill>
              </a:rPr>
              <a:t>Web server</a:t>
            </a:r>
          </a:p>
        </p:txBody>
      </p:sp>
      <p:sp>
        <p:nvSpPr>
          <p:cNvPr id="28" name="TextBox 64"/>
          <p:cNvSpPr txBox="1">
            <a:spLocks noChangeArrowheads="1"/>
          </p:cNvSpPr>
          <p:nvPr/>
        </p:nvSpPr>
        <p:spPr bwMode="auto">
          <a:xfrm>
            <a:off x="7460704" y="3527569"/>
            <a:ext cx="10951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600" b="1" dirty="0">
                <a:solidFill>
                  <a:schemeClr val="tx1"/>
                </a:solidFill>
              </a:rPr>
              <a:t>Database</a:t>
            </a:r>
          </a:p>
        </p:txBody>
      </p:sp>
      <p:pic>
        <p:nvPicPr>
          <p:cNvPr id="30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822" y="2352026"/>
            <a:ext cx="89693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734450" y="3055938"/>
            <a:ext cx="1119217" cy="1243429"/>
            <a:chOff x="849178" y="3055938"/>
            <a:chExt cx="1119217" cy="1243429"/>
          </a:xfrm>
        </p:grpSpPr>
        <p:sp>
          <p:nvSpPr>
            <p:cNvPr id="32" name="TextBox 106"/>
            <p:cNvSpPr txBox="1">
              <a:spLocks noChangeArrowheads="1"/>
            </p:cNvSpPr>
            <p:nvPr/>
          </p:nvSpPr>
          <p:spPr bwMode="auto">
            <a:xfrm>
              <a:off x="849178" y="3960813"/>
              <a:ext cx="11192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b="1" dirty="0">
                  <a:solidFill>
                    <a:schemeClr val="tx1"/>
                  </a:solidFill>
                </a:rPr>
                <a:t>Attackers</a:t>
              </a:r>
            </a:p>
          </p:txBody>
        </p:sp>
        <p:pic>
          <p:nvPicPr>
            <p:cNvPr id="33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49" y="3055938"/>
              <a:ext cx="9048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659974" y="1504682"/>
            <a:ext cx="1268168" cy="1348204"/>
            <a:chOff x="619722" y="1504682"/>
            <a:chExt cx="1268168" cy="1348204"/>
          </a:xfrm>
        </p:grpSpPr>
        <p:sp>
          <p:nvSpPr>
            <p:cNvPr id="35" name="TextBox 105"/>
            <p:cNvSpPr txBox="1">
              <a:spLocks noChangeArrowheads="1"/>
            </p:cNvSpPr>
            <p:nvPr/>
          </p:nvSpPr>
          <p:spPr bwMode="auto">
            <a:xfrm>
              <a:off x="619722" y="2514332"/>
              <a:ext cx="1268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rgbClr val="4D4D4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 b="1" dirty="0">
                  <a:solidFill>
                    <a:schemeClr val="tx1"/>
                  </a:solidFill>
                </a:rPr>
                <a:t>Valid users</a:t>
              </a:r>
            </a:p>
          </p:txBody>
        </p:sp>
        <p:pic>
          <p:nvPicPr>
            <p:cNvPr id="36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37" y="1504682"/>
              <a:ext cx="998538" cy="99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5854896" y="2170969"/>
            <a:ext cx="1230216" cy="1257464"/>
            <a:chOff x="5334794" y="2175555"/>
            <a:chExt cx="1433513" cy="1465263"/>
          </a:xfrm>
        </p:grpSpPr>
        <p:pic>
          <p:nvPicPr>
            <p:cNvPr id="38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794" y="2175555"/>
              <a:ext cx="1433513" cy="143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463" y="2780393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360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DDoS attack trends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915511"/>
            <a:ext cx="8458201" cy="350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solidFill>
                <a:schemeClr val="accent6">
                  <a:lumMod val="85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 descr=" 9"/>
          <p:cNvGraphicFramePr/>
          <p:nvPr>
            <p:extLst>
              <p:ext uri="{D42A27DB-BD31-4B8C-83A1-F6EECF244321}">
                <p14:modId xmlns:p14="http://schemas.microsoft.com/office/powerpoint/2010/main" val="1079977215"/>
              </p:ext>
            </p:extLst>
          </p:nvPr>
        </p:nvGraphicFramePr>
        <p:xfrm>
          <a:off x="1522950" y="6963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 descr=" 13"/>
          <p:cNvSpPr txBox="1"/>
          <p:nvPr/>
        </p:nvSpPr>
        <p:spPr>
          <a:xfrm>
            <a:off x="3544884" y="2231085"/>
            <a:ext cx="8515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65%</a:t>
            </a:r>
          </a:p>
          <a:p>
            <a:r>
              <a:rPr lang="en-US" sz="1100" dirty="0"/>
              <a:t>Volumetric</a:t>
            </a:r>
            <a:endParaRPr lang="en-US" sz="2700" dirty="0"/>
          </a:p>
        </p:txBody>
      </p:sp>
      <p:sp>
        <p:nvSpPr>
          <p:cNvPr id="14" name="TextBox 13" descr=" 14"/>
          <p:cNvSpPr txBox="1"/>
          <p:nvPr/>
        </p:nvSpPr>
        <p:spPr>
          <a:xfrm>
            <a:off x="4795379" y="1719448"/>
            <a:ext cx="12811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20%</a:t>
            </a:r>
          </a:p>
          <a:p>
            <a:r>
              <a:rPr lang="en-US" sz="1100" dirty="0"/>
              <a:t>State exhaustion</a:t>
            </a:r>
          </a:p>
        </p:txBody>
      </p:sp>
      <p:sp>
        <p:nvSpPr>
          <p:cNvPr id="15" name="TextBox 14" descr=" 15"/>
          <p:cNvSpPr txBox="1"/>
          <p:nvPr/>
        </p:nvSpPr>
        <p:spPr>
          <a:xfrm>
            <a:off x="5032545" y="2515778"/>
            <a:ext cx="126829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15%</a:t>
            </a:r>
          </a:p>
          <a:p>
            <a:r>
              <a:rPr lang="en-US" sz="11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96956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 descr="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DDoS attack trends</a:t>
            </a: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342899" y="915511"/>
            <a:ext cx="8458201" cy="350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 dirty="0">
              <a:solidFill>
                <a:schemeClr val="accent6">
                  <a:lumMod val="85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 descr=" 9"/>
          <p:cNvGraphicFramePr/>
          <p:nvPr>
            <p:extLst/>
          </p:nvPr>
        </p:nvGraphicFramePr>
        <p:xfrm>
          <a:off x="1522950" y="6963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ular Callout 7" descr=" 10"/>
          <p:cNvSpPr/>
          <p:nvPr/>
        </p:nvSpPr>
        <p:spPr>
          <a:xfrm>
            <a:off x="215901" y="3029183"/>
            <a:ext cx="3634494" cy="1373324"/>
          </a:xfrm>
          <a:prstGeom prst="wedgeRoundRectCallout">
            <a:avLst>
              <a:gd name="adj1" fmla="val 41922"/>
              <a:gd name="adj2" fmla="val -70871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SSDP reflection attacks are very common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Wingdings" panose="05000000000000000000" pitchFamily="2" charset="2"/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Reflection attacks have clear signatures, but can consume available bandwidth.</a:t>
            </a:r>
          </a:p>
        </p:txBody>
      </p:sp>
      <p:sp>
        <p:nvSpPr>
          <p:cNvPr id="13" name="TextBox 12" descr=" 13"/>
          <p:cNvSpPr txBox="1"/>
          <p:nvPr/>
        </p:nvSpPr>
        <p:spPr>
          <a:xfrm>
            <a:off x="3544884" y="2231085"/>
            <a:ext cx="8515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65%</a:t>
            </a:r>
          </a:p>
          <a:p>
            <a:r>
              <a:rPr lang="en-US" sz="1100" dirty="0"/>
              <a:t>Volumetric</a:t>
            </a:r>
            <a:endParaRPr lang="en-US" sz="2700" dirty="0"/>
          </a:p>
        </p:txBody>
      </p:sp>
      <p:sp>
        <p:nvSpPr>
          <p:cNvPr id="14" name="TextBox 13" descr=" 14"/>
          <p:cNvSpPr txBox="1"/>
          <p:nvPr/>
        </p:nvSpPr>
        <p:spPr>
          <a:xfrm>
            <a:off x="4795379" y="1719448"/>
            <a:ext cx="12811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20%</a:t>
            </a:r>
          </a:p>
          <a:p>
            <a:r>
              <a:rPr lang="en-US" sz="1100" dirty="0"/>
              <a:t>State exhaustion</a:t>
            </a:r>
          </a:p>
        </p:txBody>
      </p:sp>
      <p:sp>
        <p:nvSpPr>
          <p:cNvPr id="15" name="TextBox 14" descr=" 15"/>
          <p:cNvSpPr txBox="1"/>
          <p:nvPr/>
        </p:nvSpPr>
        <p:spPr>
          <a:xfrm>
            <a:off x="5032545" y="2515778"/>
            <a:ext cx="126829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15%</a:t>
            </a:r>
          </a:p>
          <a:p>
            <a:r>
              <a:rPr lang="en-US" sz="11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35518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DeckTemplate-Webinars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reinvent-deck-light_as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Invent-16-Light" id="{F96756DB-0AF2-654F-AC17-CB95E158BD63}" vid="{F2E787C2-868B-BC45-B76F-3F5B2DCDFF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2">
    <a:dk1>
      <a:srgbClr val="474746"/>
    </a:dk1>
    <a:lt1>
      <a:sysClr val="window" lastClr="FFFFFF"/>
    </a:lt1>
    <a:dk2>
      <a:srgbClr val="6D6E6D"/>
    </a:dk2>
    <a:lt2>
      <a:srgbClr val="F8F8F8"/>
    </a:lt2>
    <a:accent1>
      <a:srgbClr val="FCB64C"/>
    </a:accent1>
    <a:accent2>
      <a:srgbClr val="F7A028"/>
    </a:accent2>
    <a:accent3>
      <a:srgbClr val="49A8F2"/>
    </a:accent3>
    <a:accent4>
      <a:srgbClr val="7BC233"/>
    </a:accent4>
    <a:accent5>
      <a:srgbClr val="FDD645"/>
    </a:accent5>
    <a:accent6>
      <a:srgbClr val="999A98"/>
    </a:accent6>
    <a:hlink>
      <a:srgbClr val="686CEA"/>
    </a:hlink>
    <a:folHlink>
      <a:srgbClr val="9F52C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CDAD1C188C546886AA86982E43A48" ma:contentTypeVersion="0" ma:contentTypeDescription="Create a new document." ma:contentTypeScope="" ma:versionID="998e435b5cad284f4bf5cbe41ce93a0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46D7F6-BFAE-4EDF-9F65-BC48B1559C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6448</TotalTime>
  <Words>1716</Words>
  <Application>Microsoft Office PowerPoint</Application>
  <PresentationFormat>On-screen Show (16:9)</PresentationFormat>
  <Paragraphs>466</Paragraphs>
  <Slides>72</Slides>
  <Notes>55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Arial</vt:lpstr>
      <vt:lpstr>Arial Black</vt:lpstr>
      <vt:lpstr>Calibri</vt:lpstr>
      <vt:lpstr>Calibri Light</vt:lpstr>
      <vt:lpstr>Consolas</vt:lpstr>
      <vt:lpstr>Helvetica</vt:lpstr>
      <vt:lpstr>Helvetica Light</vt:lpstr>
      <vt:lpstr>Helvetica Neue</vt:lpstr>
      <vt:lpstr>Lucida Console</vt:lpstr>
      <vt:lpstr>Meiryo</vt:lpstr>
      <vt:lpstr>Times New Roman</vt:lpstr>
      <vt:lpstr>Wingdings</vt:lpstr>
      <vt:lpstr>DeckTemplate-Webinars</vt:lpstr>
      <vt:lpstr>reinvent-deck-light_as</vt:lpstr>
      <vt:lpstr>PowerPoint Presentation</vt:lpstr>
      <vt:lpstr>What is DDoS?</vt:lpstr>
      <vt:lpstr>What is DDoS?</vt:lpstr>
      <vt:lpstr>Types of DDoS attacks</vt:lpstr>
      <vt:lpstr>Types of DDoS attacks</vt:lpstr>
      <vt:lpstr>Types of DDoS attacks</vt:lpstr>
      <vt:lpstr>Types of DDoS attacks</vt:lpstr>
      <vt:lpstr>DDoS attack trends</vt:lpstr>
      <vt:lpstr>DDoS attack trends</vt:lpstr>
      <vt:lpstr>DDoS attack trends</vt:lpstr>
      <vt:lpstr>DDoS attack trends</vt:lpstr>
      <vt:lpstr>DDoS attack trends</vt:lpstr>
      <vt:lpstr>DDoS attack trends</vt:lpstr>
      <vt:lpstr>PowerPoint Presentation</vt:lpstr>
      <vt:lpstr>Challenges in mitigating DDoS attacks</vt:lpstr>
      <vt:lpstr>Challenges in mitigating DDoS attacks</vt:lpstr>
      <vt:lpstr>Challenges in mitigating DDoS attacks</vt:lpstr>
      <vt:lpstr>Challenges in mitigating DDoS attacks</vt:lpstr>
      <vt:lpstr>AWS approach to DDoS protection</vt:lpstr>
      <vt:lpstr>At AWS, our goal has always been to …</vt:lpstr>
      <vt:lpstr>DDoS protections built into AWS</vt:lpstr>
      <vt:lpstr>DDoS protections built into AWS</vt:lpstr>
      <vt:lpstr>Customers keep asking …</vt:lpstr>
      <vt:lpstr>AWS Shield</vt:lpstr>
      <vt:lpstr>AWS Shield</vt:lpstr>
      <vt:lpstr>AWS Shield Standard</vt:lpstr>
      <vt:lpstr>AWS Shield Standard</vt:lpstr>
      <vt:lpstr>AWS Shield Standard</vt:lpstr>
      <vt:lpstr>AWS Shield Standard</vt:lpstr>
      <vt:lpstr>AWS Shield Advanced</vt:lpstr>
      <vt:lpstr>AWS Shield Advanced</vt:lpstr>
      <vt:lpstr>AWS Shield Advanced</vt:lpstr>
      <vt:lpstr>AWS Shield Advanced</vt:lpstr>
      <vt:lpstr>AWS Shield Advanced</vt:lpstr>
      <vt:lpstr>AWS Shield Advanced</vt:lpstr>
      <vt:lpstr>AWS Shield Advanced</vt:lpstr>
      <vt:lpstr>AWS Shield Advanced</vt:lpstr>
      <vt:lpstr>AWS Shield Advanced</vt:lpstr>
      <vt:lpstr>Always-on monitoring and detection</vt:lpstr>
      <vt:lpstr>Always-on monitoring and detection</vt:lpstr>
      <vt:lpstr>Always-on monitoring and detection</vt:lpstr>
      <vt:lpstr>Always-on monitoring and detection</vt:lpstr>
      <vt:lpstr>AWS Shield Advanced</vt:lpstr>
      <vt:lpstr>Advanced DDoS protection</vt:lpstr>
      <vt:lpstr>Advanced DDoS protection</vt:lpstr>
      <vt:lpstr>Layer 3/4 infrastructure protection</vt:lpstr>
      <vt:lpstr>Layer 3/4 infrastructure protection</vt:lpstr>
      <vt:lpstr>Layer 3/4 infrastructure protection</vt:lpstr>
      <vt:lpstr>Layer 3/4 infrastructure protection</vt:lpstr>
      <vt:lpstr>Layer 3/4 infrastructure protection</vt:lpstr>
      <vt:lpstr>Advanced DDoS protection</vt:lpstr>
      <vt:lpstr>AWS WAF – Layer 7 application protection</vt:lpstr>
      <vt:lpstr>AWS WAF – Layer 7 application protection</vt:lpstr>
      <vt:lpstr>AWS WAF – Layer 7 application protection</vt:lpstr>
      <vt:lpstr>AWS WAF – Layer 7 application protection</vt:lpstr>
      <vt:lpstr>AWS WAF – Layer 7 application protection</vt:lpstr>
      <vt:lpstr>AWS Shield Advanced</vt:lpstr>
      <vt:lpstr>Attack notification and reporting</vt:lpstr>
      <vt:lpstr>AWS Shield Advanced</vt:lpstr>
      <vt:lpstr>24x7 access to DDoS Response Team</vt:lpstr>
      <vt:lpstr>24x7 access to DDoS Response Team</vt:lpstr>
      <vt:lpstr>AWS Shield Advanced</vt:lpstr>
      <vt:lpstr>AWS cost protection</vt:lpstr>
      <vt:lpstr>Demo &amp; Getting Started</vt:lpstr>
      <vt:lpstr>AWS DDoS Shield: Pricing</vt:lpstr>
      <vt:lpstr>AWS DDoS Shield: How to choose</vt:lpstr>
      <vt:lpstr>AWS Shield: Getting started</vt:lpstr>
      <vt:lpstr>PowerPoint Presentation</vt:lpstr>
      <vt:lpstr>Questions</vt:lpstr>
      <vt:lpstr>AWS WAF – Layer 7 application protection</vt:lpstr>
      <vt:lpstr>AWS WAF – Layer 7 application protection</vt:lpstr>
      <vt:lpstr>AWS WAF – Layer 7 application protection</vt:lpstr>
    </vt:vector>
  </TitlesOfParts>
  <Company>Amazon.com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Guidelines</dc:title>
  <dc:creator>Fagan, Jill</dc:creator>
  <cp:lastModifiedBy>LETS Production</cp:lastModifiedBy>
  <cp:revision>679</cp:revision>
  <dcterms:created xsi:type="dcterms:W3CDTF">2016-07-19T22:09:21Z</dcterms:created>
  <dcterms:modified xsi:type="dcterms:W3CDTF">2016-12-18T01:17:45Z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0x010100D4FCDAD1C188C546886AA86982E43A48</vt:lpwstr>
  </property>
</Properties>
</file>